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6" r:id="rId3"/>
    <p:sldId id="288" r:id="rId4"/>
    <p:sldId id="289" r:id="rId5"/>
    <p:sldId id="292" r:id="rId6"/>
    <p:sldId id="290" r:id="rId7"/>
    <p:sldId id="293" r:id="rId8"/>
    <p:sldId id="300" r:id="rId9"/>
    <p:sldId id="291" r:id="rId10"/>
    <p:sldId id="294" r:id="rId11"/>
    <p:sldId id="295" r:id="rId12"/>
    <p:sldId id="278" r:id="rId13"/>
    <p:sldId id="298" r:id="rId14"/>
    <p:sldId id="299" r:id="rId15"/>
    <p:sldId id="296" r:id="rId16"/>
    <p:sldId id="285" r:id="rId1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57" autoAdjust="0"/>
    <p:restoredTop sz="94660"/>
  </p:normalViewPr>
  <p:slideViewPr>
    <p:cSldViewPr snapToGrid="0">
      <p:cViewPr varScale="1">
        <p:scale>
          <a:sx n="88" d="100"/>
          <a:sy n="88" d="100"/>
        </p:scale>
        <p:origin x="3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73F7AA83-DE31-4E93-AB07-EF7FB05F667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35E2820-AFE1-45FA-949E-17BDB534E1D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Заполнитель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/>
              <a:t>Образец подзаголовка</a:t>
            </a:r>
            <a:endParaRPr/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01.09.2016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2357" y="1600200"/>
            <a:ext cx="9718458" cy="2486025"/>
          </a:xfrm>
        </p:spPr>
        <p:txBody>
          <a:bodyPr rtlCol="0">
            <a:normAutofit/>
          </a:bodyPr>
          <a:lstStyle/>
          <a:p>
            <a:pPr rtl="0"/>
            <a:r>
              <a:rPr lang="ru-RU" sz="7200" b="1" dirty="0"/>
              <a:t>Обучение грамоте </a:t>
            </a:r>
            <a:endParaRPr lang="ru" sz="7200" b="1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B5B8DD-2CF5-495D-A084-E28F117A5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6026" y="4899171"/>
            <a:ext cx="5159230" cy="1376581"/>
          </a:xfrm>
        </p:spPr>
        <p:txBody>
          <a:bodyPr>
            <a:normAutofit fontScale="25000" lnSpcReduction="20000"/>
          </a:bodyPr>
          <a:lstStyle/>
          <a:p>
            <a:r>
              <a:rPr lang="ru-RU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выполнила Ильина Е.В.</a:t>
            </a:r>
            <a:endParaRPr lang="ru-RU" sz="7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</a:t>
            </a:r>
            <a:endParaRPr lang="ru-RU" sz="7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МОУ </a:t>
            </a:r>
            <a:r>
              <a:rPr lang="ru-RU" sz="7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Максимковской</a:t>
            </a:r>
            <a:r>
              <a:rPr lang="ru-RU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ООШ</a:t>
            </a:r>
            <a:endParaRPr lang="ru-RU" sz="7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167854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Тема урока: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3" y="2279561"/>
            <a:ext cx="7091361" cy="1667443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Гласный звук 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[a]</a:t>
            </a: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буква </a:t>
            </a:r>
            <a:r>
              <a:rPr lang="ru-RU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75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5037" y="141668"/>
            <a:ext cx="4520484" cy="29324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00" y="141668"/>
            <a:ext cx="3853779" cy="30522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5431" y="3193961"/>
            <a:ext cx="3779848" cy="25178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9590" y="3193961"/>
            <a:ext cx="3346994" cy="27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332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977" y="296214"/>
            <a:ext cx="6027801" cy="4481848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967" y="2319357"/>
            <a:ext cx="2066723" cy="957155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rot="5400000">
            <a:off x="8379165" y="2972697"/>
            <a:ext cx="108012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24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2093 - копия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89485" y="1584630"/>
            <a:ext cx="2531800" cy="249797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08383" y="517657"/>
            <a:ext cx="3786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сядем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668" y="2150772"/>
            <a:ext cx="4443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 расположим 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тетрадь</a:t>
            </a:r>
          </a:p>
        </p:txBody>
      </p:sp>
      <p:pic>
        <p:nvPicPr>
          <p:cNvPr id="9" name="Рисунок 8" descr="IMG_2094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3907" y="2791166"/>
            <a:ext cx="2241417" cy="187220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057443" y="3154182"/>
            <a:ext cx="3699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возьмём  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ручку</a:t>
            </a:r>
          </a:p>
        </p:txBody>
      </p:sp>
      <p:pic>
        <p:nvPicPr>
          <p:cNvPr id="11" name="Рисунок 10" descr="IMG_2095 - копия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1356" y="3992260"/>
            <a:ext cx="1920943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81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D504F19-0A47-4BBF-BC6E-0337D9EC3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092" y="540649"/>
            <a:ext cx="4656764" cy="3979836"/>
          </a:xfrm>
          <a:prstGeom prst="rect">
            <a:avLst/>
          </a:prstGeom>
        </p:spPr>
      </p:pic>
      <p:pic>
        <p:nvPicPr>
          <p:cNvPr id="12" name="Google Shape;69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19783" y="2418515"/>
            <a:ext cx="211400" cy="2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69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19783" y="2425767"/>
            <a:ext cx="211400" cy="209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oogle Shape;682;p14"/>
          <p:cNvGrpSpPr/>
          <p:nvPr/>
        </p:nvGrpSpPr>
        <p:grpSpPr>
          <a:xfrm>
            <a:off x="7168663" y="2804084"/>
            <a:ext cx="2653884" cy="515041"/>
            <a:chOff x="8401347" y="2194159"/>
            <a:chExt cx="1843853" cy="357838"/>
          </a:xfrm>
        </p:grpSpPr>
        <p:sp>
          <p:nvSpPr>
            <p:cNvPr id="16" name="Google Shape;683;p14"/>
            <p:cNvSpPr/>
            <p:nvPr/>
          </p:nvSpPr>
          <p:spPr>
            <a:xfrm>
              <a:off x="8756242" y="2194159"/>
              <a:ext cx="353400" cy="353400"/>
            </a:xfrm>
            <a:prstGeom prst="rect">
              <a:avLst/>
            </a:prstGeom>
            <a:solidFill>
              <a:srgbClr val="0070C0"/>
            </a:solidFill>
            <a:ln w="28575" cap="flat" cmpd="sng">
              <a:solidFill>
                <a:srgbClr val="4F357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" name="Google Shape;684;p14"/>
            <p:cNvSpPr/>
            <p:nvPr/>
          </p:nvSpPr>
          <p:spPr>
            <a:xfrm>
              <a:off x="9109700" y="2194159"/>
              <a:ext cx="782100" cy="353400"/>
            </a:xfrm>
            <a:prstGeom prst="rtTriangle">
              <a:avLst/>
            </a:prstGeom>
            <a:solidFill>
              <a:schemeClr val="lt1"/>
            </a:solidFill>
            <a:ln w="28575" cap="flat" cmpd="sng">
              <a:solidFill>
                <a:srgbClr val="4F357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8" name="Google Shape;685;p14"/>
            <p:cNvSpPr/>
            <p:nvPr/>
          </p:nvSpPr>
          <p:spPr>
            <a:xfrm rot="10800000">
              <a:off x="9109708" y="2194217"/>
              <a:ext cx="782100" cy="353400"/>
            </a:xfrm>
            <a:prstGeom prst="rtTriangle">
              <a:avLst/>
            </a:prstGeom>
            <a:solidFill>
              <a:srgbClr val="FF6170"/>
            </a:solidFill>
            <a:ln w="28575" cap="flat" cmpd="sng">
              <a:solidFill>
                <a:srgbClr val="4F357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9" name="Google Shape;686;p14"/>
            <p:cNvSpPr/>
            <p:nvPr/>
          </p:nvSpPr>
          <p:spPr>
            <a:xfrm>
              <a:off x="9891800" y="2198597"/>
              <a:ext cx="353400" cy="353400"/>
            </a:xfrm>
            <a:prstGeom prst="rect">
              <a:avLst/>
            </a:prstGeom>
            <a:solidFill>
              <a:srgbClr val="0070C0"/>
            </a:solidFill>
            <a:ln w="28575" cap="flat" cmpd="sng">
              <a:solidFill>
                <a:srgbClr val="4F357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20" name="Google Shape;687;p14"/>
            <p:cNvSpPr/>
            <p:nvPr/>
          </p:nvSpPr>
          <p:spPr>
            <a:xfrm>
              <a:off x="8401347" y="2194159"/>
              <a:ext cx="353400" cy="353400"/>
            </a:xfrm>
            <a:prstGeom prst="rect">
              <a:avLst/>
            </a:prstGeom>
            <a:solidFill>
              <a:srgbClr val="FF6170"/>
            </a:solidFill>
            <a:ln w="28575" cap="flat" cmpd="sng">
              <a:solidFill>
                <a:srgbClr val="4F357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21" name="Google Shape;687;p14"/>
            <p:cNvSpPr/>
            <p:nvPr/>
          </p:nvSpPr>
          <p:spPr>
            <a:xfrm>
              <a:off x="8402842" y="2194159"/>
              <a:ext cx="353400" cy="353400"/>
            </a:xfrm>
            <a:prstGeom prst="rect">
              <a:avLst/>
            </a:prstGeom>
            <a:solidFill>
              <a:srgbClr val="FF6170"/>
            </a:solidFill>
            <a:ln w="28575" cap="flat" cmpd="sng">
              <a:solidFill>
                <a:srgbClr val="4F357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050" b="0" i="0" u="none" strike="noStrike" cap="none">
                <a:solidFill>
                  <a:schemeClr val="lt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</p:grpSp>
      <p:pic>
        <p:nvPicPr>
          <p:cNvPr id="22" name="Google Shape;69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81147" y="2431393"/>
            <a:ext cx="211400" cy="2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69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81147" y="2438645"/>
            <a:ext cx="211400" cy="2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5649" y="2543445"/>
            <a:ext cx="63582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0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0920" y="240860"/>
            <a:ext cx="72508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</a:t>
            </a:r>
            <a:r>
              <a:rPr lang="ru-RU" sz="8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Звук </a:t>
            </a:r>
            <a:r>
              <a:rPr lang="ru-RU" sz="8000" b="1" dirty="0">
                <a:latin typeface="Times New Roman" panose="02020603050405020304" pitchFamily="18" charset="0"/>
                <a:ea typeface="Calibri" panose="020F0502020204030204" pitchFamily="34" charset="0"/>
              </a:rPr>
              <a:t>[ а ] </a:t>
            </a:r>
            <a:endParaRPr lang="ru-RU" sz="8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653048"/>
            <a:ext cx="43530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5400"/>
            </a:pP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Гласный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97169" y="3756786"/>
            <a:ext cx="914400" cy="914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262907" y="3042008"/>
            <a:ext cx="386366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ударный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oogle Shape;64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2797" y="3237921"/>
            <a:ext cx="211400" cy="2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7804597" y="3193777"/>
            <a:ext cx="42113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безударный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A10D85C4-0B88-43AC-8FC8-0D903E917E4A}"/>
              </a:ext>
            </a:extLst>
          </p:cNvPr>
          <p:cNvCxnSpPr/>
          <p:nvPr/>
        </p:nvCxnSpPr>
        <p:spPr>
          <a:xfrm flipH="1">
            <a:off x="1802432" y="1959706"/>
            <a:ext cx="1803633" cy="111573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855000" y="1660632"/>
            <a:ext cx="602403" cy="1493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6403" y="1576667"/>
            <a:ext cx="1463167" cy="16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1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852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9094" y="386366"/>
            <a:ext cx="63513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Звук [ а ] </a:t>
            </a:r>
            <a:endParaRPr lang="ru-RU" sz="8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867438" y="2756080"/>
            <a:ext cx="52288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Буква  </a:t>
            </a:r>
            <a:r>
              <a:rPr lang="ru-RU" sz="8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А </a:t>
            </a:r>
            <a:r>
              <a:rPr lang="ru-RU" sz="8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endParaRPr lang="ru-RU" sz="80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293" y="467159"/>
            <a:ext cx="4645555" cy="456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5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0621" y="386366"/>
            <a:ext cx="58856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ЛЕНТА БУКВ</a:t>
            </a:r>
          </a:p>
        </p:txBody>
      </p:sp>
      <p:pic>
        <p:nvPicPr>
          <p:cNvPr id="3" name="Picture 2" descr="https://myslide.ru/documents_2/1304a1dd830ad53290baf10d726eb285/img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21" b="27955"/>
          <a:stretch/>
        </p:blipFill>
        <p:spPr bwMode="auto">
          <a:xfrm>
            <a:off x="218941" y="1774596"/>
            <a:ext cx="1177129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52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2732" y="631065"/>
            <a:ext cx="833263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СА          НА РА           ВА ДА 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159594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4D762-886D-4825-9F97-1B2F448D9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452" y="872455"/>
            <a:ext cx="11123801" cy="2411227"/>
          </a:xfrm>
        </p:spPr>
        <p:txBody>
          <a:bodyPr>
            <a:normAutofit/>
          </a:bodyPr>
          <a:lstStyle/>
          <a:p>
            <a:r>
              <a:rPr lang="ru-RU" sz="11500" dirty="0">
                <a:solidFill>
                  <a:srgbClr val="FF0000"/>
                </a:solidFill>
                <a:latin typeface="Arial Black" panose="020B0A04020102020204" pitchFamily="34" charset="0"/>
              </a:rPr>
              <a:t>А</a:t>
            </a:r>
            <a:r>
              <a:rPr lang="ru-RU" sz="4400" dirty="0">
                <a:latin typeface="Arial Black" panose="020B0A04020102020204" pitchFamily="34" charset="0"/>
              </a:rPr>
              <a:t> заставляет согласный звук звучать твердо !</a:t>
            </a:r>
          </a:p>
        </p:txBody>
      </p:sp>
    </p:spTree>
    <p:extLst>
      <p:ext uri="{BB962C8B-B14F-4D97-AF65-F5344CB8AC3E}">
        <p14:creationId xmlns:p14="http://schemas.microsoft.com/office/powerpoint/2010/main" val="342548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804" y="103031"/>
            <a:ext cx="7534140" cy="562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66" y="191589"/>
            <a:ext cx="11599817" cy="572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4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37;g31ce09ce79c_0_21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5384" y="938123"/>
            <a:ext cx="1618890" cy="3372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138;g31ce09ce79c_0_2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8915" y="1144185"/>
            <a:ext cx="1767612" cy="3372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139;g31ce09ce79c_0_21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1169" y="1144185"/>
            <a:ext cx="1856409" cy="33723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229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1673" y="682581"/>
            <a:ext cx="102129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49252" y="1513578"/>
            <a:ext cx="94663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dirty="0">
                <a:latin typeface="Times New Roman" panose="02020603050405020304" pitchFamily="18" charset="0"/>
                <a:ea typeface="Calibri" panose="020F0502020204030204" pitchFamily="34" charset="0"/>
              </a:rPr>
              <a:t>Спасибо за урок.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311023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Играющие дети 16 х 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61_TF03461883" id="{671D4EC8-F0D2-4082-A1EE-2E45D761EB1A}" vid="{F8D861EF-0C3B-4A7E-8226-1AE546DA2581}"/>
    </a:ext>
  </a:extLst>
</a:theme>
</file>

<file path=ppt/theme/theme2.xml><?xml version="1.0" encoding="utf-8"?>
<a:theme xmlns:a="http://schemas.openxmlformats.org/drawingml/2006/main" name="Тем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учебной презентации с играющими детьми (рисованные картинки, широкоэкранный формат)</Template>
  <TotalTime>536</TotalTime>
  <Words>67</Words>
  <Application>Microsoft Office PowerPoint</Application>
  <PresentationFormat>Широкоэкранный</PresentationFormat>
  <Paragraphs>21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Calibri</vt:lpstr>
      <vt:lpstr>Euphemia</vt:lpstr>
      <vt:lpstr>Times New Roman</vt:lpstr>
      <vt:lpstr>Verdana</vt:lpstr>
      <vt:lpstr>Wingdings</vt:lpstr>
      <vt:lpstr>Играющие дети 16 х 9</vt:lpstr>
      <vt:lpstr>Обучение грамоте </vt:lpstr>
      <vt:lpstr>Тема урока: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 заставляет согласный звук звучать твердо !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Обучение грамоте</dc:title>
  <dc:creator>Сергей Сергей</dc:creator>
  <cp:lastModifiedBy>Максимковская СОШ</cp:lastModifiedBy>
  <cp:revision>41</cp:revision>
  <dcterms:created xsi:type="dcterms:W3CDTF">2021-09-19T07:40:27Z</dcterms:created>
  <dcterms:modified xsi:type="dcterms:W3CDTF">2025-11-04T11:27:08Z</dcterms:modified>
</cp:coreProperties>
</file>