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307" r:id="rId4"/>
    <p:sldId id="313" r:id="rId5"/>
    <p:sldId id="352" r:id="rId6"/>
    <p:sldId id="308" r:id="rId7"/>
    <p:sldId id="284" r:id="rId8"/>
    <p:sldId id="283" r:id="rId9"/>
    <p:sldId id="315" r:id="rId10"/>
    <p:sldId id="316" r:id="rId11"/>
    <p:sldId id="317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14" r:id="rId22"/>
    <p:sldId id="345" r:id="rId23"/>
    <p:sldId id="329" r:id="rId24"/>
    <p:sldId id="347" r:id="rId25"/>
    <p:sldId id="331" r:id="rId26"/>
    <p:sldId id="333" r:id="rId27"/>
    <p:sldId id="348" r:id="rId28"/>
    <p:sldId id="349" r:id="rId29"/>
    <p:sldId id="350" r:id="rId30"/>
    <p:sldId id="351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03124-9CDB-41BC-B436-DA9BAFD23346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03164-1916-4FDC-83CA-446833C3E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esktop\&#1082;%2028.11\&#1052;&#1080;&#1085;&#1091;&#1089;%20-%20&#1041;&#1091;&#1088;&#1072;&#1090;&#1080;&#1085;&#1086;%20(www.hotplayer.ru).mp3" TargetMode="Externa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esktop\&#1082;%2028.11\&#1052;&#1080;&#1085;&#1091;&#1089;%20-%20&#1050;&#1088;&#1072;&#1089;&#1085;&#1072;&#1103;%20&#1096;&#1072;&#1087;&#1086;&#1095;&#1082;&#1072;%20(www.hotplayer.ru).mp3" TargetMode="Externa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esktop\&#1082;%2028.11\&#1044;&#1077;&#1090;&#1089;&#1082;&#1080;&#1077;%20&#1055;&#1077;&#1089;&#1085;&#1080;%20&#1055;&#1077;&#1089;&#1077;&#1085;&#1082;&#1072;%20&#1042;&#1080;&#1085;&#1080;%20&#1055;&#1091;&#1093;&#1072;.mp3" TargetMode="Externa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esktop\&#1082;%2028.11\&#1053;&#1077;&#1080;&#1079;&#1074;&#1077;&#1089;&#1090;&#1077;&#1085;%20-%20&#1074;&#1086;&#1076;&#1103;&#1085;&#1086;&#1081;%20&#1084;&#1080;&#1085;&#1091;&#1089;%20(www.hotplayer.ru).mp3" TargetMode="Externa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016223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Внеклассное мероприятие по литературному чтению</a:t>
            </a:r>
            <a:br>
              <a:rPr lang="ru-RU" i="1" dirty="0" smtClean="0"/>
            </a:br>
            <a:r>
              <a:rPr lang="ru-RU" i="1" dirty="0" smtClean="0"/>
              <a:t> в начальных классах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6872808" cy="2952328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</a:rPr>
              <a:t>«с книгой по жизни</a:t>
            </a:r>
            <a:r>
              <a:rPr lang="ru-RU" sz="5400" i="1" dirty="0" smtClean="0">
                <a:solidFill>
                  <a:srgbClr val="FF0000"/>
                </a:solidFill>
              </a:rPr>
              <a:t>»</a:t>
            </a:r>
            <a:endParaRPr lang="ru-RU" sz="5400" i="1" dirty="0" smtClean="0">
              <a:solidFill>
                <a:srgbClr val="FF0000"/>
              </a:solidFill>
            </a:endParaRPr>
          </a:p>
          <a:p>
            <a:pPr algn="r"/>
            <a:r>
              <a:rPr lang="ru-RU" sz="2300" i="1" dirty="0" smtClean="0">
                <a:solidFill>
                  <a:schemeClr val="tx1"/>
                </a:solidFill>
              </a:rPr>
              <a:t>Работу выполнила: Ильина Е.В.</a:t>
            </a:r>
          </a:p>
          <a:p>
            <a:pPr algn="r"/>
            <a:r>
              <a:rPr lang="ru-RU" sz="2300" i="1" dirty="0" smtClean="0">
                <a:solidFill>
                  <a:schemeClr val="tx1"/>
                </a:solidFill>
              </a:rPr>
              <a:t>учитель начальных </a:t>
            </a:r>
            <a:r>
              <a:rPr lang="ru-RU" sz="2300" i="1" dirty="0" smtClean="0">
                <a:solidFill>
                  <a:schemeClr val="tx1"/>
                </a:solidFill>
              </a:rPr>
              <a:t>классов</a:t>
            </a:r>
          </a:p>
          <a:p>
            <a:pPr algn="r"/>
            <a:r>
              <a:rPr lang="ru-RU" sz="2300" i="1" dirty="0" smtClean="0">
                <a:solidFill>
                  <a:schemeClr val="tx1"/>
                </a:solidFill>
              </a:rPr>
              <a:t>МОУ </a:t>
            </a:r>
            <a:r>
              <a:rPr lang="ru-RU" sz="2300" i="1" dirty="0" err="1" smtClean="0">
                <a:solidFill>
                  <a:schemeClr val="tx1"/>
                </a:solidFill>
              </a:rPr>
              <a:t>Максимковской</a:t>
            </a:r>
            <a:r>
              <a:rPr lang="ru-RU" sz="2300" i="1" dirty="0" smtClean="0">
                <a:solidFill>
                  <a:schemeClr val="tx1"/>
                </a:solidFill>
              </a:rPr>
              <a:t> ООШ</a:t>
            </a:r>
            <a:endParaRPr lang="ru-RU" sz="2300" i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97152"/>
            <a:ext cx="2088232" cy="1518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Цель мероприятия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условий для привлечения школьников к чтению и книге.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Создание образовательного пространства, обеспечивающего совместную деятельность детей и взрослых на основе общего интереса к книге.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96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Задачи мероприятия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Развитие у школьников мотивации к чтению.</a:t>
            </a:r>
          </a:p>
          <a:p>
            <a:r>
              <a:rPr lang="ru-RU" dirty="0" smtClean="0"/>
              <a:t>Знакомство с правилами обращения с книгами.</a:t>
            </a:r>
          </a:p>
          <a:p>
            <a:r>
              <a:rPr lang="ru-RU" dirty="0" smtClean="0"/>
              <a:t>Создание благоприятной психологической обстановки в классе.</a:t>
            </a:r>
          </a:p>
          <a:p>
            <a:r>
              <a:rPr lang="ru-RU" dirty="0" smtClean="0"/>
              <a:t>Воспитание бережного отношения к книге.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0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i="1" dirty="0" smtClean="0">
                <a:solidFill>
                  <a:srgbClr val="FF0000"/>
                </a:solidFill>
              </a:rPr>
              <a:t>книга</a:t>
            </a:r>
            <a:endParaRPr lang="ru-RU" sz="9600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11" y="1407009"/>
            <a:ext cx="8190975" cy="653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00808"/>
            <a:ext cx="7272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i="1" dirty="0">
                <a:solidFill>
                  <a:srgbClr val="FF0000"/>
                </a:solidFill>
              </a:rPr>
              <a:t>«с книгой </a:t>
            </a:r>
            <a:endParaRPr lang="ru-RU" sz="8800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8800" i="1" dirty="0" smtClean="0">
                <a:solidFill>
                  <a:srgbClr val="FF0000"/>
                </a:solidFill>
              </a:rPr>
              <a:t>по </a:t>
            </a:r>
            <a:r>
              <a:rPr lang="ru-RU" sz="8800" i="1" dirty="0">
                <a:solidFill>
                  <a:srgbClr val="FF0000"/>
                </a:solidFill>
              </a:rPr>
              <a:t>жизни»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4784746"/>
            <a:ext cx="2520280" cy="140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81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эпиграф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«Я люблю книги: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Каждая из них кажется мне чудом»</a:t>
            </a:r>
          </a:p>
          <a:p>
            <a:pPr marL="0" indent="0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dirty="0" smtClean="0"/>
              <a:t>М. Горький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417638"/>
            <a:ext cx="2567149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7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4278925" cy="4275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925" y="25903"/>
            <a:ext cx="4889244" cy="41498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33056"/>
            <a:ext cx="4572638" cy="34294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72" y="3933054"/>
            <a:ext cx="4572638" cy="34294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72" y="2095769"/>
            <a:ext cx="4572638" cy="34294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9739" y="1124744"/>
            <a:ext cx="4572638" cy="3429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19482" cy="59396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40" y="3120828"/>
            <a:ext cx="4986960" cy="3737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" y="-15309"/>
            <a:ext cx="7392820" cy="55446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1500174"/>
            <a:ext cx="5133680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Папирус </a:t>
            </a:r>
            <a:r>
              <a:rPr lang="ru-RU" i="1" dirty="0" err="1" smtClean="0">
                <a:solidFill>
                  <a:srgbClr val="FF0000"/>
                </a:solidFill>
              </a:rPr>
              <a:t>Присса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" y="1916832"/>
            <a:ext cx="9144000" cy="51437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1268760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3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</a:rPr>
              <a:t>Книга свиток</a:t>
            </a:r>
            <a:endParaRPr lang="ru-RU" sz="5400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56792"/>
            <a:ext cx="8229599" cy="526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6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7164287" cy="53732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585" y="2240867"/>
            <a:ext cx="6156176" cy="461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5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5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991"/>
            <a:ext cx="8229600" cy="1143000"/>
          </a:xfrm>
        </p:spPr>
        <p:txBody>
          <a:bodyPr/>
          <a:lstStyle/>
          <a:p>
            <a:r>
              <a:rPr lang="ru-RU" i="1" dirty="0" err="1">
                <a:solidFill>
                  <a:srgbClr val="FF0000"/>
                </a:solidFill>
              </a:rPr>
              <a:t>Д</a:t>
            </a:r>
            <a:r>
              <a:rPr lang="ru-RU" i="1" dirty="0" err="1" smtClean="0">
                <a:solidFill>
                  <a:srgbClr val="FF0000"/>
                </a:solidFill>
              </a:rPr>
              <a:t>юймовочка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229"/>
            <a:ext cx="9144000" cy="545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4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>
                <a:solidFill>
                  <a:srgbClr val="FF0000"/>
                </a:solidFill>
              </a:rPr>
              <a:t>К</a:t>
            </a:r>
            <a:r>
              <a:rPr lang="ru-RU" i="1" dirty="0" err="1" smtClean="0">
                <a:solidFill>
                  <a:srgbClr val="FF0000"/>
                </a:solidFill>
              </a:rPr>
              <a:t>арлсон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12290" name="Picture 2" descr="M2xKIkjMjF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00174"/>
            <a:ext cx="4572032" cy="4572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865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>
                <a:solidFill>
                  <a:srgbClr val="FF0000"/>
                </a:solidFill>
              </a:rPr>
              <a:t>Б</a:t>
            </a:r>
            <a:r>
              <a:rPr lang="ru-RU" i="1" dirty="0" err="1" smtClean="0">
                <a:solidFill>
                  <a:srgbClr val="FF0000"/>
                </a:solidFill>
              </a:rPr>
              <a:t>алда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6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Доктор Айболит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23554" name="Picture 2" descr="Картинки для фланелеграфа — герои сказок&#10;doktor_aybolit_flanelegra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152524"/>
            <a:ext cx="4643470" cy="5562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109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Оловянный солдатик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399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7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4" name="Рисунок 3" descr="https://knigamir.com/upload/iblock/420/4205110b5b90a8b8ecc7292160d5137f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642918"/>
            <a:ext cx="528641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959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Nice glass slipper on dark blue background with free space for text Фото со стока - 229836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6073" y="0"/>
            <a:ext cx="4822064" cy="4221088"/>
          </a:xfrm>
          <a:prstGeom prst="rect">
            <a:avLst/>
          </a:prstGeom>
          <a:noFill/>
        </p:spPr>
      </p:pic>
      <p:pic>
        <p:nvPicPr>
          <p:cNvPr id="52228" name="Picture 4" descr="Красивая картинка Золуш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90699"/>
            <a:ext cx="4352925" cy="5067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4290"/>
            <a:ext cx="9143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155" y="0"/>
            <a:ext cx="5956845" cy="42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Буратино и буквар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785794"/>
            <a:ext cx="3429024" cy="4487735"/>
          </a:xfrm>
          <a:prstGeom prst="rect">
            <a:avLst/>
          </a:prstGeom>
          <a:noFill/>
        </p:spPr>
      </p:pic>
      <p:pic>
        <p:nvPicPr>
          <p:cNvPr id="4100" name="Picture 4" descr="Персонажи Советских мультфильмов. Буратино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805" y="0"/>
            <a:ext cx="4812242" cy="6091213"/>
          </a:xfrm>
          <a:prstGeom prst="rect">
            <a:avLst/>
          </a:prstGeom>
          <a:noFill/>
        </p:spPr>
      </p:pic>
      <p:pic>
        <p:nvPicPr>
          <p:cNvPr id="4104" name="Picture 8" descr="https://avatars.mds.yandex.net/get-pdb/2075670/b23e5c82-d417-463f-b8ed-c42137e39be6/s8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0"/>
            <a:ext cx="3857652" cy="4286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129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952" y="7699"/>
            <a:ext cx="9252520" cy="6939391"/>
          </a:xfrm>
          <a:prstGeom prst="rect">
            <a:avLst/>
          </a:prstGeom>
        </p:spPr>
      </p:pic>
      <p:pic>
        <p:nvPicPr>
          <p:cNvPr id="3074" name="Picture 2" descr="http://trendio.ru/media/ar_im/b92/e27/b92e27fa3104440db86776982c7961c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52649"/>
            <a:ext cx="6143625" cy="4705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426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2050" name="Picture 2" descr="https://fsd.multiurok.ru/html/2018/03/11/s_5aa50cb3daf91/img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84008"/>
            <a:ext cx="5429256" cy="39739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241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Буратино с золотым ключик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0"/>
            <a:ext cx="6715172" cy="6187868"/>
          </a:xfrm>
          <a:prstGeom prst="rect">
            <a:avLst/>
          </a:prstGeom>
          <a:noFill/>
        </p:spPr>
      </p:pic>
      <p:pic>
        <p:nvPicPr>
          <p:cNvPr id="5" name="Минус - Буратино (www.hotplay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1071538" y="714356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4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расная Шапоч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500042"/>
            <a:ext cx="5572164" cy="5786478"/>
          </a:xfrm>
          <a:prstGeom prst="rect">
            <a:avLst/>
          </a:prstGeom>
          <a:noFill/>
        </p:spPr>
      </p:pic>
      <p:pic>
        <p:nvPicPr>
          <p:cNvPr id="5" name="Минус - Красная шапочка (www.hotplay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85786" y="85723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18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онкурс детских рисунков “Любимые герои из сказок и мультфильмов”,&#10;Конкурс детских рисунков “Любимые герои из сказок и мультфильмов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642918"/>
            <a:ext cx="6858048" cy="5396022"/>
          </a:xfrm>
          <a:prstGeom prst="rect">
            <a:avLst/>
          </a:prstGeom>
          <a:noFill/>
        </p:spPr>
      </p:pic>
      <p:pic>
        <p:nvPicPr>
          <p:cNvPr id="7" name="Детские Песни Песенка Вини Пух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100010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63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s://pbs.twimg.com/media/DpeUwvQWwAEvjwp.jpg: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6572296" cy="5869734"/>
          </a:xfrm>
          <a:prstGeom prst="rect">
            <a:avLst/>
          </a:prstGeom>
          <a:noFill/>
        </p:spPr>
      </p:pic>
      <p:pic>
        <p:nvPicPr>
          <p:cNvPr id="4" name="Неизвестен - водяной минус (www.hotplay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85723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78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«Золушка» Шарль Перро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4000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«Кот в сапогах» Шарль Перро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5058"/>
            <a:ext cx="9144000" cy="54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«Приключения Незнайки и его друзей» </a:t>
            </a:r>
            <a:r>
              <a:rPr lang="ru-RU" i="1" dirty="0" err="1" smtClean="0">
                <a:solidFill>
                  <a:srgbClr val="FF0000"/>
                </a:solidFill>
              </a:rPr>
              <a:t>Н.Носов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7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2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«Винни-Пух и все-все-все» </a:t>
            </a:r>
            <a:r>
              <a:rPr lang="ru-RU" i="1" dirty="0" err="1" smtClean="0">
                <a:solidFill>
                  <a:srgbClr val="FF0000"/>
                </a:solidFill>
              </a:rPr>
              <a:t>А.Милн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3999" cy="51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«Сказка о рыбаке и рыбке» </a:t>
            </a:r>
            <a:r>
              <a:rPr lang="ru-RU" i="1" dirty="0" err="1" smtClean="0">
                <a:solidFill>
                  <a:srgbClr val="FF0000"/>
                </a:solidFill>
              </a:rPr>
              <a:t>А.С.Пушкин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260"/>
            <a:ext cx="9144000" cy="51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7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«Сказка о царе </a:t>
            </a:r>
            <a:r>
              <a:rPr lang="ru-RU" i="1" dirty="0" err="1" smtClean="0">
                <a:solidFill>
                  <a:srgbClr val="FF0000"/>
                </a:solidFill>
              </a:rPr>
              <a:t>Салтане</a:t>
            </a:r>
            <a:r>
              <a:rPr lang="ru-RU" i="1" dirty="0" smtClean="0">
                <a:solidFill>
                  <a:srgbClr val="FF0000"/>
                </a:solidFill>
              </a:rPr>
              <a:t>» </a:t>
            </a:r>
            <a:r>
              <a:rPr lang="ru-RU" i="1" dirty="0" err="1" smtClean="0">
                <a:solidFill>
                  <a:srgbClr val="FF0000"/>
                </a:solidFill>
              </a:rPr>
              <a:t>А.С.Пушкин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260"/>
            <a:ext cx="9144000" cy="524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6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Правила обращения с книгой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88" y="1123272"/>
            <a:ext cx="7670987" cy="49777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882" y="5862164"/>
            <a:ext cx="1469263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4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i="1" dirty="0" smtClean="0">
                <a:solidFill>
                  <a:srgbClr val="FF0000"/>
                </a:solidFill>
              </a:rPr>
              <a:t>Народная мудрость</a:t>
            </a:r>
            <a:endParaRPr lang="ru-RU" sz="60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i="1" dirty="0" smtClean="0"/>
              <a:t>  </a:t>
            </a:r>
          </a:p>
          <a:p>
            <a:pPr marL="0" indent="0">
              <a:buNone/>
            </a:pPr>
            <a:r>
              <a:rPr lang="ru-RU" i="1" dirty="0" smtClean="0"/>
              <a:t>«Умный не тот, кто много говорит,</a:t>
            </a:r>
          </a:p>
          <a:p>
            <a:pPr marL="0" indent="0">
              <a:buNone/>
            </a:pPr>
            <a:r>
              <a:rPr lang="ru-RU" i="1" dirty="0" smtClean="0"/>
              <a:t> а тот, кто много знает»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368" y="4725144"/>
            <a:ext cx="1469263" cy="1030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725144"/>
            <a:ext cx="1469263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Спасибо за работу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122" name="AutoShape 2" descr="C:\Users\%D0%9F%D0%BE%D0%BB%D1%8C%D0%B7%D0%BE%D0%B2%D0%B0%D1%82%D0%B5%D0%BB%D1%8C\Desktop\%D0%B0%D0%BD%D0%B8%D0%BC%D0%B0%D1%86%D0%B8%D0%B8\%D0%B0%D0%BD33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C:\Users\%D0%9F%D0%BE%D0%BB%D1%8C%D0%B7%D0%BE%D0%B2%D0%B0%D1%82%D0%B5%D0%BB%D1%8C\Desktop\%D0%B0%D0%BD%D0%B8%D0%BC%D0%B0%D1%86%D0%B8%D0%B8\%D0%B0%D0%BD33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C:\Users\Пользователь\Desktop\анимации\ан3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643050"/>
            <a:ext cx="3571897" cy="4762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718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186</Words>
  <Application>Microsoft Office PowerPoint</Application>
  <PresentationFormat>Экран (4:3)</PresentationFormat>
  <Paragraphs>46</Paragraphs>
  <Slides>39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2" baseType="lpstr">
      <vt:lpstr>Arial</vt:lpstr>
      <vt:lpstr>Times New Roman</vt:lpstr>
      <vt:lpstr>Тема Office</vt:lpstr>
      <vt:lpstr>Внеклассное мероприятие по литературному чтению  в начальных классах</vt:lpstr>
      <vt:lpstr>Цель мероприятия</vt:lpstr>
      <vt:lpstr>Задачи мероприятия</vt:lpstr>
      <vt:lpstr>книга</vt:lpstr>
      <vt:lpstr>Тема:</vt:lpstr>
      <vt:lpstr>эпиграф</vt:lpstr>
      <vt:lpstr>Презентация PowerPoint</vt:lpstr>
      <vt:lpstr>Презентация PowerPoint</vt:lpstr>
      <vt:lpstr>Презентация PowerPoint</vt:lpstr>
      <vt:lpstr>Папирус Присса</vt:lpstr>
      <vt:lpstr>Книга свиток</vt:lpstr>
      <vt:lpstr>Презентация PowerPoint</vt:lpstr>
      <vt:lpstr>Презентация PowerPoint</vt:lpstr>
      <vt:lpstr>Презентация PowerPoint</vt:lpstr>
      <vt:lpstr>Дюймовочка</vt:lpstr>
      <vt:lpstr>Карлсон</vt:lpstr>
      <vt:lpstr>Презентация PowerPoint</vt:lpstr>
      <vt:lpstr>Балда</vt:lpstr>
      <vt:lpstr>Доктор Айболит</vt:lpstr>
      <vt:lpstr>Оловянный солдатик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«Золушка» Шарль Перро</vt:lpstr>
      <vt:lpstr>«Кот в сапогах» Шарль Перро</vt:lpstr>
      <vt:lpstr>«Приключения Незнайки и его друзей» Н.Носов</vt:lpstr>
      <vt:lpstr>«Винни-Пух и все-все-все» А.Милн</vt:lpstr>
      <vt:lpstr>«Сказка о рыбаке и рыбке» А.С.Пушкин</vt:lpstr>
      <vt:lpstr>«Сказка о царе Салтане» А.С.Пушкин</vt:lpstr>
      <vt:lpstr>Правила обращения с книгой</vt:lpstr>
      <vt:lpstr>Народная мудрость</vt:lpstr>
      <vt:lpstr>Спасибо за работу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Максимковская СОШ</cp:lastModifiedBy>
  <cp:revision>162</cp:revision>
  <dcterms:created xsi:type="dcterms:W3CDTF">2019-11-07T07:38:37Z</dcterms:created>
  <dcterms:modified xsi:type="dcterms:W3CDTF">2025-12-26T12:05:00Z</dcterms:modified>
</cp:coreProperties>
</file>