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61" r:id="rId6"/>
    <p:sldId id="286" r:id="rId7"/>
    <p:sldId id="271" r:id="rId8"/>
    <p:sldId id="273" r:id="rId9"/>
    <p:sldId id="272" r:id="rId10"/>
    <p:sldId id="274" r:id="rId11"/>
    <p:sldId id="275" r:id="rId12"/>
    <p:sldId id="276" r:id="rId13"/>
    <p:sldId id="277" r:id="rId14"/>
    <p:sldId id="269" r:id="rId15"/>
    <p:sldId id="262" r:id="rId16"/>
    <p:sldId id="265" r:id="rId17"/>
    <p:sldId id="264" r:id="rId18"/>
    <p:sldId id="267" r:id="rId19"/>
    <p:sldId id="268" r:id="rId20"/>
    <p:sldId id="270" r:id="rId21"/>
    <p:sldId id="281" r:id="rId22"/>
    <p:sldId id="28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>
      <p:cViewPr varScale="1">
        <p:scale>
          <a:sx n="81" d="100"/>
          <a:sy n="81" d="100"/>
        </p:scale>
        <p:origin x="1517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CFAE3-A90F-4F73-A9AF-CE97CB8BCA9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5772D-FFCA-4A17-A6A0-88375510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946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5772D-FFCA-4A17-A6A0-88375510B38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006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3654-C5E7-4692-B63D-64A4590DE7BE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83B74A-C602-4063-A7B4-65A3170AD43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3654-C5E7-4692-B63D-64A4590DE7BE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B74A-C602-4063-A7B4-65A3170AD4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3654-C5E7-4692-B63D-64A4590DE7BE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B74A-C602-4063-A7B4-65A3170AD43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3654-C5E7-4692-B63D-64A4590DE7BE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B74A-C602-4063-A7B4-65A3170AD43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3654-C5E7-4692-B63D-64A4590DE7BE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B74A-C602-4063-A7B4-65A3170AD43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3654-C5E7-4692-B63D-64A4590DE7BE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B74A-C602-4063-A7B4-65A3170AD4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3654-C5E7-4692-B63D-64A4590DE7BE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B74A-C602-4063-A7B4-65A3170AD4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3654-C5E7-4692-B63D-64A4590DE7BE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B74A-C602-4063-A7B4-65A3170AD4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3654-C5E7-4692-B63D-64A4590DE7BE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B74A-C602-4063-A7B4-65A3170AD4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3654-C5E7-4692-B63D-64A4590DE7BE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B74A-C602-4063-A7B4-65A3170AD4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3654-C5E7-4692-B63D-64A4590DE7BE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B74A-C602-4063-A7B4-65A3170AD4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FFFF00"/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2000">
              <a:schemeClr val="bg1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6E33654-C5E7-4692-B63D-64A4590DE7BE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183B74A-C602-4063-A7B4-65A3170AD43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hyperlink" Target="http://kakadu.509.com1.ru:8018/WWW/zooclub/birds/374.jpg" TargetMode="External"/><Relationship Id="rId12" Type="http://schemas.openxmlformats.org/officeDocument/2006/relationships/image" Target="../media/image9.jpeg"/><Relationship Id="rId2" Type="http://schemas.openxmlformats.org/officeDocument/2006/relationships/hyperlink" Target="http://900igr.net/Detskie_prezentatsii/biologiya/Domashnie_5.files/slide0011_image017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hyperlink" Target="http://900igr.net/Detskie_prezentatsii/nasekomye_i_ptitsy/Ptitsy_1.files/slide0003_image009.jpg" TargetMode="External"/><Relationship Id="rId5" Type="http://schemas.openxmlformats.org/officeDocument/2006/relationships/image" Target="../media/image5.jpeg"/><Relationship Id="rId10" Type="http://schemas.openxmlformats.org/officeDocument/2006/relationships/image" Target="../media/image8.jpeg"/><Relationship Id="rId4" Type="http://schemas.openxmlformats.org/officeDocument/2006/relationships/hyperlink" Target="http://s61.radikal.ru/i171/0905/c6/fd54e1640a27.jpg" TargetMode="External"/><Relationship Id="rId9" Type="http://schemas.openxmlformats.org/officeDocument/2006/relationships/hyperlink" Target="http://www.rs-g.ru/uploads/www_rs_g_ru/image_upload/102683/medium/slide0014_image021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pohudet-tut.ru/images/stories/%20.p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staltlife.ru/img/photo/p38405OzqI5UsOb.jpg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hyperlink" Target="http://img0.liveinternet.ru/images/attach/b/3/6/26/6026456_1193203472_kartofel_.jpg" TargetMode="Externa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s46.radikal.ru/i114/0901/59/97f1a7eedfbe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hyperlink" Target="http://www.kafe-totem.ru/images/catalog/442.jp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3.jpeg"/><Relationship Id="rId7" Type="http://schemas.openxmlformats.org/officeDocument/2006/relationships/hyperlink" Target="http://fotobank.ru/image/SF01-5825.html" TargetMode="External"/><Relationship Id="rId2" Type="http://schemas.openxmlformats.org/officeDocument/2006/relationships/hyperlink" Target="http://www.consumer-club.com.ua/modules/multimedia/media/foto/20443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hyperlink" Target="http://serebrennikova.ru/wp-content/uploads/pirojki_pechenie.jpg" TargetMode="External"/><Relationship Id="rId9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hyperlink" Target="http://images.km.ru/images/kitchen/desert/pastila2.jpg" TargetMode="External"/><Relationship Id="rId7" Type="http://schemas.openxmlformats.org/officeDocument/2006/relationships/image" Target="../media/image33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weetsensationscakes.com/Happy%20New%20Year.jpg" TargetMode="Externa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eurocomfort.dp.ua/published/publicdata/EUROCOMFORTDB/attachments/SC/products_pictures/kt1434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fotki.yandex.ru/users/dmitrijmig/view/84240/?page=0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nsk.old.kp.ru/readyimages/32553.jpg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hyperlink" Target="http://noialbinoi.de/wp-content/uploads/2009/09/fresh-150x150.jpg" TargetMode="External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753617"/>
            <a:ext cx="6840760" cy="1667271"/>
          </a:xfrm>
        </p:spPr>
        <p:txBody>
          <a:bodyPr/>
          <a:lstStyle/>
          <a:p>
            <a:r>
              <a:rPr lang="ru-RU" sz="4400" b="1" kern="0" dirty="0">
                <a:solidFill>
                  <a:srgbClr val="002060"/>
                </a:solidFill>
                <a:effectLst/>
                <a:latin typeface="Times New Roman"/>
                <a:ea typeface="Calibri"/>
              </a:rPr>
              <a:t>Пищевая </a:t>
            </a:r>
            <a:r>
              <a:rPr lang="ru-RU" sz="4400" b="1" kern="0" dirty="0" smtClean="0">
                <a:solidFill>
                  <a:srgbClr val="002060"/>
                </a:solidFill>
                <a:effectLst/>
                <a:latin typeface="Times New Roman"/>
                <a:ea typeface="Calibri"/>
              </a:rPr>
              <a:t>ценность и технология обработки яиц</a:t>
            </a:r>
            <a:r>
              <a:rPr lang="en-US" sz="4400" b="1" kern="0" dirty="0">
                <a:solidFill>
                  <a:srgbClr val="002060"/>
                </a:solidFill>
                <a:effectLst/>
                <a:latin typeface="Times New Roman"/>
                <a:ea typeface="Calibri"/>
              </a:rPr>
              <a:t/>
            </a:r>
            <a:br>
              <a:rPr lang="en-US" sz="4400" b="1" kern="0" dirty="0">
                <a:solidFill>
                  <a:srgbClr val="002060"/>
                </a:solidFill>
                <a:effectLst/>
                <a:latin typeface="Times New Roman"/>
                <a:ea typeface="Calibri"/>
              </a:rPr>
            </a:br>
            <a:r>
              <a:rPr lang="ru-RU" sz="4400" b="1" kern="0" dirty="0">
                <a:solidFill>
                  <a:srgbClr val="002060"/>
                </a:solidFill>
                <a:effectLst/>
                <a:latin typeface="Times New Roman"/>
                <a:ea typeface="Calibri"/>
              </a:rPr>
              <a:t>Блюда из яиц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69537" y="3356992"/>
            <a:ext cx="3294951" cy="3168352"/>
          </a:xfrm>
        </p:spPr>
        <p:txBody>
          <a:bodyPr>
            <a:normAutofit/>
          </a:bodyPr>
          <a:lstStyle/>
          <a:p>
            <a:pPr lvl="0" algn="l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6600"/>
                </a:solidFill>
                <a:latin typeface="Arial" charset="0"/>
              </a:rPr>
              <a:t>Выполнила учитель технологии</a:t>
            </a:r>
          </a:p>
          <a:p>
            <a:pPr lvl="0" algn="l" fontAlgn="base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srgbClr val="006600"/>
              </a:solidFill>
              <a:latin typeface="Arial" charset="0"/>
            </a:endParaRPr>
          </a:p>
          <a:p>
            <a:pPr lvl="0" algn="l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rgbClr val="006600"/>
              </a:solidFill>
              <a:latin typeface="Arial" charset="0"/>
            </a:endParaRPr>
          </a:p>
          <a:p>
            <a:pPr lvl="0" algn="l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6600"/>
                </a:solidFill>
                <a:latin typeface="Arial" charset="0"/>
              </a:rPr>
              <a:t>МОУ Максимковская ООШ Иванова Г.А.</a:t>
            </a:r>
            <a:endParaRPr lang="ru-RU" sz="2000" dirty="0">
              <a:solidFill>
                <a:srgbClr val="006600"/>
              </a:solidFill>
              <a:latin typeface="Arial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21" y="2924944"/>
            <a:ext cx="5544616" cy="3622389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16632"/>
            <a:ext cx="2065597" cy="206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8057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812" y="0"/>
            <a:ext cx="5904507" cy="1124744"/>
          </a:xfrm>
        </p:spPr>
        <p:txBody>
          <a:bodyPr/>
          <a:lstStyle/>
          <a:p>
            <a:r>
              <a:rPr lang="ru-RU" altLang="ru-RU" sz="4400" b="1" kern="0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ВИДЫ ЯИЦ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Картинка 20 из 58857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12875"/>
            <a:ext cx="1226127" cy="172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Картинка 134 из 362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2"/>
          <a:stretch>
            <a:fillRect/>
          </a:stretch>
        </p:blipFill>
        <p:spPr bwMode="auto">
          <a:xfrm>
            <a:off x="2751429" y="1447006"/>
            <a:ext cx="13684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12875"/>
            <a:ext cx="1584325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Картинка 118 из 1655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9EAE3"/>
              </a:clrFrom>
              <a:clrTo>
                <a:srgbClr val="F9EA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888" y="1709738"/>
            <a:ext cx="1439862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Картинка 5 из 199417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32237"/>
            <a:ext cx="1392238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Картинка 159 из 28677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2"/>
          <a:stretch>
            <a:fillRect/>
          </a:stretch>
        </p:blipFill>
        <p:spPr bwMode="auto">
          <a:xfrm>
            <a:off x="6948488" y="3644900"/>
            <a:ext cx="1974850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 descr="1666_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573463"/>
            <a:ext cx="3816350" cy="296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30"/>
          <p:cNvSpPr txBox="1">
            <a:spLocks noChangeArrowheads="1"/>
          </p:cNvSpPr>
          <p:nvPr/>
        </p:nvSpPr>
        <p:spPr bwMode="auto">
          <a:xfrm>
            <a:off x="611188" y="2997200"/>
            <a:ext cx="1873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утиные</a:t>
            </a: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2411413" y="2997200"/>
            <a:ext cx="1655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гусиные</a:t>
            </a:r>
          </a:p>
        </p:txBody>
      </p:sp>
      <p:sp>
        <p:nvSpPr>
          <p:cNvPr id="15" name="Text Box 31"/>
          <p:cNvSpPr txBox="1">
            <a:spLocks noChangeArrowheads="1"/>
          </p:cNvSpPr>
          <p:nvPr/>
        </p:nvSpPr>
        <p:spPr bwMode="auto">
          <a:xfrm>
            <a:off x="4356100" y="2997200"/>
            <a:ext cx="2089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индюшиные</a:t>
            </a:r>
            <a:endParaRPr kumimoji="0" lang="ru-RU" altLang="ru-RU" sz="2400" b="1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6" name="Text Box 32"/>
          <p:cNvSpPr txBox="1">
            <a:spLocks noChangeArrowheads="1"/>
          </p:cNvSpPr>
          <p:nvPr/>
        </p:nvSpPr>
        <p:spPr bwMode="auto">
          <a:xfrm>
            <a:off x="6659563" y="2997200"/>
            <a:ext cx="2266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перепелиные</a:t>
            </a:r>
          </a:p>
        </p:txBody>
      </p: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755650" y="6021388"/>
            <a:ext cx="1800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куриные</a:t>
            </a:r>
          </a:p>
        </p:txBody>
      </p:sp>
      <p:sp>
        <p:nvSpPr>
          <p:cNvPr id="18" name="Text Box 34"/>
          <p:cNvSpPr txBox="1">
            <a:spLocks noChangeArrowheads="1"/>
          </p:cNvSpPr>
          <p:nvPr/>
        </p:nvSpPr>
        <p:spPr bwMode="auto">
          <a:xfrm>
            <a:off x="6877050" y="6021388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страусовые</a:t>
            </a:r>
            <a:endParaRPr kumimoji="0" lang="ru-RU" altLang="ru-RU" sz="2400" b="1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963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ПИТАТЕЛЬНАЯ ЦЕННОСТЬ ЯИЦ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>
            <a:normAutofit fontScale="70000" lnSpcReduction="2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dirty="0">
                <a:solidFill>
                  <a:srgbClr val="002060"/>
                </a:solidFill>
                <a:latin typeface="Arial" charset="0"/>
              </a:rPr>
              <a:t>В одном яйце /70 калорий/ находится 13 главных витаминов и минералов</a:t>
            </a:r>
            <a:r>
              <a:rPr lang="ru-RU" altLang="ru-RU" dirty="0" smtClean="0">
                <a:solidFill>
                  <a:srgbClr val="002060"/>
                </a:solidFill>
                <a:latin typeface="Arial" charset="0"/>
              </a:rPr>
              <a:t>. Одно яйцо содержит около 6 гр. белка, 5 </a:t>
            </a:r>
            <a:r>
              <a:rPr lang="ru-RU" altLang="ru-RU" dirty="0">
                <a:solidFill>
                  <a:srgbClr val="002060"/>
                </a:solidFill>
                <a:latin typeface="Arial" charset="0"/>
              </a:rPr>
              <a:t>гр. ж</a:t>
            </a:r>
            <a:r>
              <a:rPr lang="ru-RU" altLang="ru-RU" dirty="0" smtClean="0">
                <a:solidFill>
                  <a:srgbClr val="002060"/>
                </a:solidFill>
                <a:latin typeface="Arial" charset="0"/>
              </a:rPr>
              <a:t>ира. Яйца практически не содержат углеводов что  делает их подходящими для  низкоуглеводных диет. Усваиваются </a:t>
            </a:r>
            <a:r>
              <a:rPr lang="ru-RU" altLang="ru-RU" dirty="0">
                <a:solidFill>
                  <a:srgbClr val="002060"/>
                </a:solidFill>
                <a:latin typeface="Arial" charset="0"/>
              </a:rPr>
              <a:t>яйца почти полностью – на 98 процентов.</a:t>
            </a:r>
          </a:p>
        </p:txBody>
      </p:sp>
      <p:pic>
        <p:nvPicPr>
          <p:cNvPr id="5" name="Picture 7" descr="Картинка 32 из 58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5F9FA"/>
              </a:clrFrom>
              <a:clrTo>
                <a:srgbClr val="F5F9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730907"/>
            <a:ext cx="6985000" cy="411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663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16"/>
            <a:ext cx="8229600" cy="1339552"/>
          </a:xfrm>
        </p:spPr>
        <p:txBody>
          <a:bodyPr/>
          <a:lstStyle/>
          <a:p>
            <a:r>
              <a:rPr lang="ru-RU" altLang="ru-RU" sz="4800" b="1" kern="0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Пищевая ценность яиц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1412776"/>
            <a:ext cx="4536504" cy="5328592"/>
          </a:xfrm>
        </p:spPr>
        <p:txBody>
          <a:bodyPr>
            <a:normAutofit fontScale="70000" lnSpcReduction="20000"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altLang="ru-RU" sz="3200" kern="0" dirty="0">
                <a:solidFill>
                  <a:srgbClr val="000000"/>
                </a:solidFill>
                <a:latin typeface="Arial"/>
              </a:rPr>
              <a:t>В </a:t>
            </a:r>
            <a:r>
              <a:rPr lang="ru-RU" altLang="ru-RU" sz="3200" kern="0" dirty="0">
                <a:solidFill>
                  <a:srgbClr val="FF0000"/>
                </a:solidFill>
                <a:latin typeface="Arial"/>
              </a:rPr>
              <a:t>белке </a:t>
            </a:r>
            <a:r>
              <a:rPr lang="ru-RU" altLang="ru-RU" sz="3200" kern="0" dirty="0">
                <a:solidFill>
                  <a:srgbClr val="000000"/>
                </a:solidFill>
                <a:latin typeface="Arial"/>
              </a:rPr>
              <a:t>яйца содержится весь комплекс жизненно важных питательных веществ.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altLang="ru-RU" sz="3200" kern="0" dirty="0">
                <a:solidFill>
                  <a:srgbClr val="FF0000"/>
                </a:solidFill>
                <a:latin typeface="Arial"/>
              </a:rPr>
              <a:t>Желток</a:t>
            </a:r>
            <a:r>
              <a:rPr lang="ru-RU" altLang="ru-RU" sz="3200" kern="0" dirty="0">
                <a:solidFill>
                  <a:srgbClr val="000000"/>
                </a:solidFill>
                <a:latin typeface="Arial"/>
              </a:rPr>
              <a:t> – наиболее важная часть, богат белками, жирами, минеральными </a:t>
            </a:r>
            <a:r>
              <a:rPr lang="ru-RU" altLang="ru-RU" sz="3200" kern="0" dirty="0" smtClean="0">
                <a:solidFill>
                  <a:srgbClr val="000000"/>
                </a:solidFill>
                <a:latin typeface="Arial"/>
              </a:rPr>
              <a:t>веществами-железо, фосфор, селен. Витаминами: </a:t>
            </a:r>
            <a:endParaRPr lang="en-US" altLang="ru-RU" sz="3200" kern="0" dirty="0" smtClean="0">
              <a:solidFill>
                <a:srgbClr val="000000"/>
              </a:solidFill>
              <a:latin typeface="Arial"/>
            </a:endParaRPr>
          </a:p>
          <a:p>
            <a:pPr marL="0" lvl="0" indent="0" fontAlgn="base">
              <a:spcAft>
                <a:spcPct val="0"/>
              </a:spcAft>
              <a:buNone/>
            </a:pPr>
            <a:r>
              <a:rPr lang="en-US" altLang="ru-RU" sz="3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ru-RU" sz="3200" kern="0" dirty="0" smtClean="0">
                <a:solidFill>
                  <a:srgbClr val="000000"/>
                </a:solidFill>
                <a:latin typeface="Arial"/>
              </a:rPr>
              <a:t>   </a:t>
            </a:r>
            <a:r>
              <a:rPr lang="ru-RU" altLang="ru-RU" sz="3200" kern="0" dirty="0" smtClean="0">
                <a:solidFill>
                  <a:srgbClr val="000000"/>
                </a:solidFill>
                <a:latin typeface="Arial"/>
              </a:rPr>
              <a:t>А-важен для зрения и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Arial"/>
              </a:rPr>
              <a:t>имунной</a:t>
            </a:r>
            <a:r>
              <a:rPr lang="ru-RU" altLang="ru-RU" sz="3200" kern="0" dirty="0" smtClean="0">
                <a:solidFill>
                  <a:srgbClr val="000000"/>
                </a:solidFill>
                <a:latin typeface="Arial"/>
              </a:rPr>
              <a:t> системы.</a:t>
            </a:r>
          </a:p>
          <a:p>
            <a:pPr marL="0" lvl="0" indent="0" fontAlgn="base">
              <a:spcAft>
                <a:spcPct val="0"/>
              </a:spcAft>
              <a:buNone/>
            </a:pPr>
            <a:r>
              <a:rPr lang="ru-RU" altLang="ru-RU" sz="3200" kern="0" dirty="0" smtClean="0">
                <a:solidFill>
                  <a:srgbClr val="000000"/>
                </a:solidFill>
                <a:latin typeface="Arial"/>
              </a:rPr>
              <a:t> В- поддерживают обмен веществ и нервную систему, Д – способствует усвоению кальция, что укрепляет кости зубов, Е- улучшает работу нервной системы и повышает </a:t>
            </a:r>
            <a:r>
              <a:rPr lang="ru-RU" altLang="ru-RU" sz="3200" kern="0" dirty="0" err="1" smtClean="0">
                <a:solidFill>
                  <a:srgbClr val="000000"/>
                </a:solidFill>
                <a:latin typeface="Arial"/>
              </a:rPr>
              <a:t>имунитет</a:t>
            </a:r>
            <a:r>
              <a:rPr lang="ru-RU" altLang="ru-RU" sz="3200" kern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55345"/>
            <a:ext cx="4348093" cy="2432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658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128792" cy="1080120"/>
          </a:xfrm>
        </p:spPr>
        <p:txBody>
          <a:bodyPr/>
          <a:lstStyle/>
          <a:p>
            <a:r>
              <a:rPr lang="ru-RU" altLang="ru-RU" sz="6000" b="1" kern="0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Строение яйца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006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Время варки яиц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5836677"/>
              </p:ext>
            </p:extLst>
          </p:nvPr>
        </p:nvGraphicFramePr>
        <p:xfrm>
          <a:off x="457200" y="2276872"/>
          <a:ext cx="8229600" cy="350520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743200"/>
                <a:gridCol w="2235696"/>
                <a:gridCol w="32507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Способ приготовления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Время приготовления в кипящей воде (мин)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Готовность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всмятку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ru-RU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>
                          <a:solidFill>
                            <a:srgbClr val="002060"/>
                          </a:solidFill>
                        </a:rPr>
                        <a:t>белок свернулся наполовину, желток не свернулся</a:t>
                      </a:r>
                      <a:endParaRPr lang="ru-RU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</a:rPr>
                        <a:t>«в мешочек»</a:t>
                      </a:r>
                    </a:p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rgbClr val="002060"/>
                          </a:solidFill>
                        </a:rPr>
                        <a:t>4-5</a:t>
                      </a:r>
                      <a:endParaRPr lang="ru-RU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>
                          <a:solidFill>
                            <a:srgbClr val="002060"/>
                          </a:solidFill>
                        </a:rPr>
                        <a:t>белок свернулся , желток - нет</a:t>
                      </a:r>
                      <a:endParaRPr lang="ru-RU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</a:rPr>
                        <a:t>вкрутую</a:t>
                      </a:r>
                    </a:p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rgbClr val="002060"/>
                          </a:solidFill>
                        </a:rPr>
                        <a:t>7-10</a:t>
                      </a:r>
                      <a:endParaRPr lang="ru-RU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>
                          <a:solidFill>
                            <a:srgbClr val="002060"/>
                          </a:solidFill>
                        </a:rPr>
                        <a:t>белок и желток свернулись</a:t>
                      </a:r>
                      <a:endParaRPr lang="ru-RU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8810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srgbClr val="002060"/>
                </a:solidFill>
                <a:effectLst/>
                <a:latin typeface="Arial" charset="0"/>
                <a:ea typeface="+mn-ea"/>
                <a:cs typeface="+mn-cs"/>
              </a:rPr>
              <a:t>ЯЙЦО ВАРЁНОЕ</a:t>
            </a:r>
            <a:br>
              <a:rPr lang="ru-RU" altLang="ru-RU" sz="4000" b="1" dirty="0">
                <a:solidFill>
                  <a:srgbClr val="002060"/>
                </a:solidFill>
                <a:effectLst/>
                <a:latin typeface="Arial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4" name="Picture 32" descr="всмятку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88" y="358017"/>
            <a:ext cx="2016224" cy="302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052513"/>
            <a:ext cx="3168650" cy="203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 descr="Фото к статье *Польза блюд из яиц*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7" r="-467" b="10745"/>
          <a:stretch>
            <a:fillRect/>
          </a:stretch>
        </p:blipFill>
        <p:spPr bwMode="auto">
          <a:xfrm>
            <a:off x="395536" y="3933056"/>
            <a:ext cx="3097212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Яйца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60800"/>
            <a:ext cx="2735263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692150" y="3365500"/>
            <a:ext cx="33115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>
                <a:solidFill>
                  <a:srgbClr val="333399"/>
                </a:solidFill>
              </a:rPr>
              <a:t>Всмятку </a:t>
            </a:r>
            <a:r>
              <a:rPr lang="en-US" altLang="ru-RU" sz="2400" b="1" dirty="0">
                <a:solidFill>
                  <a:srgbClr val="333399"/>
                </a:solidFill>
              </a:rPr>
              <a:t> 2 </a:t>
            </a:r>
            <a:r>
              <a:rPr lang="ru-RU" altLang="ru-RU" sz="2400" b="1" dirty="0">
                <a:solidFill>
                  <a:srgbClr val="333399"/>
                </a:solidFill>
              </a:rPr>
              <a:t>мин.</a:t>
            </a: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827088" y="6092825"/>
            <a:ext cx="30130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Вкрутую 10 мин.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/>
            </a:r>
            <a:b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</a:br>
            <a:endParaRPr kumimoji="0" lang="ru-RU" alt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5364163" y="3141663"/>
            <a:ext cx="34575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«В мешочек» 4-5 мин.</a:t>
            </a:r>
            <a:endParaRPr kumimoji="0" lang="ru-RU" altLang="ru-RU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5219700" y="6035675"/>
            <a:ext cx="3924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 «пашот»</a:t>
            </a:r>
            <a:r>
              <a:rPr kumimoji="0" lang="en-US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-</a:t>
            </a: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без скорлупы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4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56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srgbClr val="333399"/>
                </a:solidFill>
                <a:effectLst/>
                <a:latin typeface="Arial" charset="0"/>
                <a:ea typeface="+mn-ea"/>
                <a:cs typeface="+mn-cs"/>
              </a:rPr>
              <a:t>ЯИЧНИЦЫ</a:t>
            </a:r>
            <a:br>
              <a:rPr lang="ru-RU" altLang="ru-RU" sz="4000" b="1" dirty="0">
                <a:solidFill>
                  <a:srgbClr val="333399"/>
                </a:solidFill>
                <a:effectLst/>
                <a:latin typeface="Arial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4" name="Picture 23" descr="kul17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79139"/>
            <a:ext cx="3106316" cy="232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5" descr="Картинка 25 из 1154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916831"/>
            <a:ext cx="2975638" cy="274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9" descr="Картинка 1 из 82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149724"/>
            <a:ext cx="3330575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5436096" y="924764"/>
            <a:ext cx="3600450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Натуральная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только из яиц</a:t>
            </a: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611560" y="1198607"/>
            <a:ext cx="223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Болтунья</a:t>
            </a: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4716463" y="4724400"/>
            <a:ext cx="3744912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С гарниром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с добавлением различных продуктов</a:t>
            </a:r>
          </a:p>
        </p:txBody>
      </p:sp>
    </p:spTree>
    <p:extLst>
      <p:ext uri="{BB962C8B-B14F-4D97-AF65-F5344CB8AC3E}">
        <p14:creationId xmlns:p14="http://schemas.microsoft.com/office/powerpoint/2010/main" val="256645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srgbClr val="333399"/>
                </a:solidFill>
                <a:effectLst/>
                <a:latin typeface="Arial" charset="0"/>
                <a:ea typeface="+mn-ea"/>
                <a:cs typeface="+mn-cs"/>
              </a:rPr>
              <a:t>Блюда из яйца</a:t>
            </a:r>
            <a:br>
              <a:rPr lang="ru-RU" altLang="ru-RU" sz="4000" b="1" dirty="0">
                <a:solidFill>
                  <a:srgbClr val="333399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ru-RU" altLang="ru-RU" sz="4000" b="1" dirty="0">
                <a:solidFill>
                  <a:srgbClr val="333399"/>
                </a:solidFill>
                <a:effectLst/>
                <a:latin typeface="Arial" charset="0"/>
                <a:ea typeface="+mn-ea"/>
                <a:cs typeface="+mn-cs"/>
              </a:rPr>
              <a:t>ОМЛЕТЫ</a:t>
            </a:r>
          </a:p>
        </p:txBody>
      </p:sp>
      <p:sp>
        <p:nvSpPr>
          <p:cNvPr id="4" name="Text Box 13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1600201"/>
            <a:ext cx="296267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Натуральный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- яйца, молоко</a:t>
            </a:r>
          </a:p>
        </p:txBody>
      </p:sp>
      <p:pic>
        <p:nvPicPr>
          <p:cNvPr id="5" name="Picture 5" descr="Картинка 1 из 8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357563"/>
            <a:ext cx="40322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4930868" y="1917423"/>
            <a:ext cx="360045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С гарниром: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смешанный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фаршированный</a:t>
            </a:r>
          </a:p>
        </p:txBody>
      </p:sp>
      <p:pic>
        <p:nvPicPr>
          <p:cNvPr id="7" name="Picture 8" descr="Картинка 15 из 19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717032"/>
            <a:ext cx="3529012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kern="0" dirty="0">
                <a:solidFill>
                  <a:srgbClr val="333399"/>
                </a:solidFill>
                <a:effectLst/>
                <a:latin typeface="Arial"/>
              </a:rPr>
              <a:t>ИСПОЛЬЗОВАНИЕ В КУЛИНАРИИ</a:t>
            </a:r>
            <a:endParaRPr lang="ru-RU" dirty="0"/>
          </a:p>
        </p:txBody>
      </p:sp>
      <p:sp>
        <p:nvSpPr>
          <p:cNvPr id="5" name="Text Box 21"/>
          <p:cNvSpPr txBox="1">
            <a:spLocks noGrp="1" noChangeArrowheads="1"/>
          </p:cNvSpPr>
          <p:nvPr>
            <p:ph idx="1"/>
          </p:nvPr>
        </p:nvSpPr>
        <p:spPr bwMode="auto">
          <a:xfrm>
            <a:off x="2916238" y="1988840"/>
            <a:ext cx="296225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</a:rPr>
              <a:t>Связывающие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</a:rPr>
              <a:t>свойства</a:t>
            </a:r>
          </a:p>
        </p:txBody>
      </p:sp>
      <p:pic>
        <p:nvPicPr>
          <p:cNvPr id="6" name="Picture 24" descr="Картинка 112 из 27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4" r="7790"/>
          <a:stretch>
            <a:fillRect/>
          </a:stretch>
        </p:blipFill>
        <p:spPr bwMode="auto">
          <a:xfrm>
            <a:off x="323850" y="1412875"/>
            <a:ext cx="2592388" cy="21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8" descr="Картинка 20 из 34007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" t="2750" r="8734" b="4625"/>
          <a:stretch>
            <a:fillRect/>
          </a:stretch>
        </p:blipFill>
        <p:spPr bwMode="auto">
          <a:xfrm>
            <a:off x="6372225" y="1341438"/>
            <a:ext cx="2303463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bitk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76700"/>
            <a:ext cx="287972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6" descr="SF01-5825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083" b="6873"/>
          <a:stretch>
            <a:fillRect/>
          </a:stretch>
        </p:blipFill>
        <p:spPr bwMode="auto">
          <a:xfrm>
            <a:off x="3276600" y="4076700"/>
            <a:ext cx="2592388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 descr="%D0%B7%D0%B0%D0%BF%D0%B5%D0%BA%D0%B0%D0%BD%D0%BA%D0%B0%20%D0%B8%D0%B7%20%D0%BA%D1%83%D1%80%D0%B8%D1%86%D1%8B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076700"/>
            <a:ext cx="2879725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684213" y="3357563"/>
            <a:ext cx="1728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Блинчики</a:t>
            </a:r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6588125" y="3357563"/>
            <a:ext cx="2087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Пирожки</a:t>
            </a:r>
          </a:p>
        </p:txBody>
      </p:sp>
      <p:sp>
        <p:nvSpPr>
          <p:cNvPr id="13" name="Text Box 38"/>
          <p:cNvSpPr txBox="1">
            <a:spLocks noChangeArrowheads="1"/>
          </p:cNvSpPr>
          <p:nvPr/>
        </p:nvSpPr>
        <p:spPr bwMode="auto">
          <a:xfrm>
            <a:off x="611188" y="6165850"/>
            <a:ext cx="1871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Котлеты</a:t>
            </a:r>
          </a:p>
        </p:txBody>
      </p:sp>
      <p:sp>
        <p:nvSpPr>
          <p:cNvPr id="15" name="Text Box 39"/>
          <p:cNvSpPr txBox="1">
            <a:spLocks noChangeArrowheads="1"/>
          </p:cNvSpPr>
          <p:nvPr/>
        </p:nvSpPr>
        <p:spPr bwMode="auto">
          <a:xfrm>
            <a:off x="3635375" y="6165850"/>
            <a:ext cx="1800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Лапша</a:t>
            </a:r>
          </a:p>
        </p:txBody>
      </p:sp>
      <p:sp>
        <p:nvSpPr>
          <p:cNvPr id="16" name="Text Box 40"/>
          <p:cNvSpPr txBox="1">
            <a:spLocks noChangeArrowheads="1"/>
          </p:cNvSpPr>
          <p:nvPr/>
        </p:nvSpPr>
        <p:spPr bwMode="auto">
          <a:xfrm>
            <a:off x="6516688" y="6165850"/>
            <a:ext cx="1944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Запеканка</a:t>
            </a:r>
          </a:p>
        </p:txBody>
      </p:sp>
    </p:spTree>
    <p:extLst>
      <p:ext uri="{BB962C8B-B14F-4D97-AF65-F5344CB8AC3E}">
        <p14:creationId xmlns:p14="http://schemas.microsoft.com/office/powerpoint/2010/main" val="351975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kern="0" dirty="0">
                <a:solidFill>
                  <a:srgbClr val="333399"/>
                </a:solidFill>
                <a:effectLst/>
                <a:latin typeface="Arial"/>
              </a:rPr>
              <a:t>ИСПОЛЬЗОВАНИЕ В КУЛИНАРИИ</a:t>
            </a:r>
            <a:endParaRPr lang="ru-RU" dirty="0"/>
          </a:p>
        </p:txBody>
      </p:sp>
      <p:sp>
        <p:nvSpPr>
          <p:cNvPr id="6" name="Text Box 30"/>
          <p:cNvSpPr txBox="1">
            <a:spLocks noGrp="1" noChangeArrowheads="1"/>
          </p:cNvSpPr>
          <p:nvPr>
            <p:ph idx="1"/>
          </p:nvPr>
        </p:nvSpPr>
        <p:spPr bwMode="auto">
          <a:xfrm>
            <a:off x="1043608" y="1600201"/>
            <a:ext cx="76431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Осветляющие свойства яичного белка</a:t>
            </a:r>
          </a:p>
        </p:txBody>
      </p:sp>
      <p:pic>
        <p:nvPicPr>
          <p:cNvPr id="7" name="Picture 9" descr="1260809870_lebed-ozero-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92" y="2420888"/>
            <a:ext cx="4176712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1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91" b="1065"/>
          <a:stretch>
            <a:fillRect/>
          </a:stretch>
        </p:blipFill>
        <p:spPr bwMode="auto">
          <a:xfrm>
            <a:off x="5219700" y="2441525"/>
            <a:ext cx="3673475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6"/>
          <p:cNvSpPr txBox="1">
            <a:spLocks noChangeArrowheads="1"/>
          </p:cNvSpPr>
          <p:nvPr/>
        </p:nvSpPr>
        <p:spPr bwMode="auto">
          <a:xfrm>
            <a:off x="755650" y="5937250"/>
            <a:ext cx="3024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Заливное</a:t>
            </a:r>
          </a:p>
        </p:txBody>
      </p:sp>
      <p:sp>
        <p:nvSpPr>
          <p:cNvPr id="11" name="Text Box 37"/>
          <p:cNvSpPr txBox="1">
            <a:spLocks noChangeArrowheads="1"/>
          </p:cNvSpPr>
          <p:nvPr/>
        </p:nvSpPr>
        <p:spPr bwMode="auto">
          <a:xfrm>
            <a:off x="5795963" y="5937250"/>
            <a:ext cx="2089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Бульон</a:t>
            </a:r>
          </a:p>
        </p:txBody>
      </p:sp>
    </p:spTree>
    <p:extLst>
      <p:ext uri="{BB962C8B-B14F-4D97-AF65-F5344CB8AC3E}">
        <p14:creationId xmlns:p14="http://schemas.microsoft.com/office/powerpoint/2010/main" val="189098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kern="0" dirty="0">
                <a:solidFill>
                  <a:srgbClr val="333399"/>
                </a:solidFill>
                <a:effectLst/>
                <a:latin typeface="Arial"/>
              </a:rPr>
              <a:t>ИСПОЛЬЗОВАНИЕ В КУЛИНАРИИ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600201"/>
            <a:ext cx="5328592" cy="1828799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ru-RU" altLang="ru-RU" sz="3200" b="1" dirty="0">
                <a:solidFill>
                  <a:srgbClr val="C00000"/>
                </a:solidFill>
                <a:latin typeface="Arial" charset="0"/>
              </a:rPr>
              <a:t>Пенообразующие</a:t>
            </a:r>
          </a:p>
          <a:p>
            <a:pPr marL="0" lvl="0" indent="0" algn="ct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ru-RU" altLang="ru-RU" sz="3200" b="1" dirty="0">
                <a:solidFill>
                  <a:srgbClr val="C00000"/>
                </a:solidFill>
                <a:latin typeface="Arial" charset="0"/>
              </a:rPr>
              <a:t> свойства </a:t>
            </a:r>
          </a:p>
          <a:p>
            <a:endParaRPr lang="ru-RU" dirty="0"/>
          </a:p>
        </p:txBody>
      </p:sp>
      <p:pic>
        <p:nvPicPr>
          <p:cNvPr id="4" name="Picture 4" descr="zefi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692475"/>
            <a:ext cx="17272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4" descr="Картинка 36 из 4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844675"/>
            <a:ext cx="25908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418700666_tonne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933825"/>
            <a:ext cx="296386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Картинка 58 из 852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933825"/>
            <a:ext cx="2374900" cy="230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parovarki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005263"/>
            <a:ext cx="2808287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6"/>
          <p:cNvSpPr txBox="1">
            <a:spLocks noChangeArrowheads="1"/>
          </p:cNvSpPr>
          <p:nvPr/>
        </p:nvSpPr>
        <p:spPr bwMode="auto">
          <a:xfrm>
            <a:off x="1042988" y="3429000"/>
            <a:ext cx="1584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Зефир</a:t>
            </a:r>
          </a:p>
        </p:txBody>
      </p:sp>
      <p:sp>
        <p:nvSpPr>
          <p:cNvPr id="10" name="Text Box 27"/>
          <p:cNvSpPr txBox="1">
            <a:spLocks noChangeArrowheads="1"/>
          </p:cNvSpPr>
          <p:nvPr/>
        </p:nvSpPr>
        <p:spPr bwMode="auto">
          <a:xfrm>
            <a:off x="6516688" y="3429000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Пастила</a:t>
            </a:r>
          </a:p>
        </p:txBody>
      </p:sp>
      <p:sp>
        <p:nvSpPr>
          <p:cNvPr id="11" name="Text Box 23"/>
          <p:cNvSpPr txBox="1">
            <a:spLocks noChangeArrowheads="1"/>
          </p:cNvSpPr>
          <p:nvPr/>
        </p:nvSpPr>
        <p:spPr bwMode="auto">
          <a:xfrm>
            <a:off x="827088" y="6165850"/>
            <a:ext cx="1800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Безе</a:t>
            </a:r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3924300" y="6237288"/>
            <a:ext cx="1655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Крем</a:t>
            </a:r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6877050" y="6165850"/>
            <a:ext cx="1511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Суфле</a:t>
            </a:r>
          </a:p>
        </p:txBody>
      </p:sp>
    </p:spTree>
    <p:extLst>
      <p:ext uri="{BB962C8B-B14F-4D97-AF65-F5344CB8AC3E}">
        <p14:creationId xmlns:p14="http://schemas.microsoft.com/office/powerpoint/2010/main" val="2113930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srgbClr val="333399"/>
                </a:solidFill>
                <a:effectLst/>
                <a:latin typeface="Arial" charset="0"/>
                <a:ea typeface="+mn-ea"/>
                <a:cs typeface="+mn-cs"/>
              </a:rPr>
              <a:t>УКРАШЕНИЕ БЛЮД</a:t>
            </a:r>
            <a:br>
              <a:rPr lang="ru-RU" altLang="ru-RU" sz="4000" b="1" dirty="0">
                <a:solidFill>
                  <a:srgbClr val="333399"/>
                </a:solidFill>
                <a:effectLst/>
                <a:latin typeface="Arial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4" name="Picture 11" descr="9b323c715334fbb4b760db649cc9a0a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341947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9" descr="paskha-eggs-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9040"/>
            <a:ext cx="3671887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5" descr="мыши из яйц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59371"/>
            <a:ext cx="3149600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7" descr="паучки из яиц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89040"/>
            <a:ext cx="3449960" cy="294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14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srgbClr val="002060"/>
                </a:solidFill>
                <a:effectLst/>
                <a:latin typeface="Arial" charset="0"/>
                <a:ea typeface="+mn-ea"/>
                <a:cs typeface="+mn-cs"/>
              </a:rPr>
              <a:t>ХРАНЕНИЕ ЯИЦ</a:t>
            </a:r>
            <a:br>
              <a:rPr lang="ru-RU" altLang="ru-RU" sz="4000" b="1" dirty="0">
                <a:solidFill>
                  <a:srgbClr val="002060"/>
                </a:solidFill>
                <a:effectLst/>
                <a:latin typeface="Arial" charset="0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231" y="1628801"/>
            <a:ext cx="4128769" cy="4536504"/>
          </a:xfrm>
        </p:spPr>
        <p:txBody>
          <a:bodyPr/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800" b="1" dirty="0">
                <a:solidFill>
                  <a:srgbClr val="333399"/>
                </a:solidFill>
                <a:latin typeface="Arial" charset="0"/>
              </a:rPr>
              <a:t>П</a:t>
            </a:r>
            <a:r>
              <a:rPr lang="ru-RU" altLang="ru-RU" sz="2800" b="1" dirty="0" smtClean="0">
                <a:solidFill>
                  <a:srgbClr val="333399"/>
                </a:solidFill>
                <a:latin typeface="Arial" charset="0"/>
              </a:rPr>
              <a:t>равильный </a:t>
            </a:r>
            <a:r>
              <a:rPr lang="ru-RU" altLang="ru-RU" sz="2800" b="1" dirty="0">
                <a:solidFill>
                  <a:srgbClr val="333399"/>
                </a:solidFill>
                <a:latin typeface="Arial" charset="0"/>
              </a:rPr>
              <a:t>способ хранения яиц в холодильнике: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800" b="1" dirty="0">
              <a:solidFill>
                <a:srgbClr val="333399"/>
              </a:solidFill>
              <a:latin typeface="Arial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800" b="1" dirty="0">
                <a:solidFill>
                  <a:srgbClr val="333399"/>
                </a:solidFill>
                <a:latin typeface="Arial" charset="0"/>
              </a:rPr>
              <a:t>яйца направлены вниз своим острым концом, так как они «дышат» через тупой конец</a:t>
            </a:r>
          </a:p>
          <a:p>
            <a:endParaRPr lang="ru-RU" dirty="0"/>
          </a:p>
        </p:txBody>
      </p:sp>
      <p:pic>
        <p:nvPicPr>
          <p:cNvPr id="4" name="Picture 9" descr="Картинка 126 из 4885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67794"/>
            <a:ext cx="4303712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607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6000" b="1" kern="0" dirty="0">
                <a:solidFill>
                  <a:srgbClr val="002060"/>
                </a:solidFill>
                <a:effectLst/>
                <a:latin typeface="Arial"/>
              </a:rPr>
              <a:t>По сроку хранения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spcAft>
                <a:spcPct val="0"/>
              </a:spcAft>
              <a:buNone/>
            </a:pPr>
            <a:r>
              <a:rPr lang="ru-RU" altLang="ru-RU" sz="3200" b="1" i="1" kern="0" dirty="0" smtClean="0">
                <a:solidFill>
                  <a:srgbClr val="FF0000"/>
                </a:solidFill>
                <a:latin typeface="Arial"/>
              </a:rPr>
              <a:t>«Д» диетические </a:t>
            </a:r>
            <a:r>
              <a:rPr lang="ru-RU" altLang="ru-RU" sz="3200" b="1" i="1" kern="0" dirty="0">
                <a:solidFill>
                  <a:srgbClr val="FF0000"/>
                </a:solidFill>
                <a:latin typeface="Arial"/>
              </a:rPr>
              <a:t>–</a:t>
            </a:r>
            <a:r>
              <a:rPr lang="ru-RU" altLang="ru-RU" sz="3200" b="1" kern="0" dirty="0">
                <a:solidFill>
                  <a:srgbClr val="FF0000"/>
                </a:solidFill>
                <a:latin typeface="Arial"/>
              </a:rPr>
              <a:t> </a:t>
            </a:r>
          </a:p>
          <a:p>
            <a:pPr lvl="0" algn="ctr" fontAlgn="base">
              <a:spcAft>
                <a:spcPct val="0"/>
              </a:spcAft>
              <a:buNone/>
            </a:pPr>
            <a:r>
              <a:rPr lang="ru-RU" altLang="ru-RU" sz="3200" kern="0" dirty="0">
                <a:solidFill>
                  <a:srgbClr val="000000"/>
                </a:solidFill>
                <a:latin typeface="Arial"/>
              </a:rPr>
              <a:t>                      не более 7 суток</a:t>
            </a:r>
          </a:p>
          <a:p>
            <a:pPr lvl="0" fontAlgn="base">
              <a:spcAft>
                <a:spcPct val="0"/>
              </a:spcAft>
              <a:buNone/>
            </a:pPr>
            <a:r>
              <a:rPr lang="ru-RU" altLang="ru-RU" sz="3200" b="1" i="1" kern="0" dirty="0" smtClean="0">
                <a:solidFill>
                  <a:srgbClr val="FF0000"/>
                </a:solidFill>
                <a:latin typeface="Arial"/>
              </a:rPr>
              <a:t>«С» столовые </a:t>
            </a:r>
            <a:r>
              <a:rPr lang="ru-RU" altLang="ru-RU" sz="3200" b="1" i="1" kern="0" dirty="0">
                <a:solidFill>
                  <a:srgbClr val="FF0000"/>
                </a:solidFill>
                <a:latin typeface="Arial"/>
              </a:rPr>
              <a:t>– </a:t>
            </a:r>
          </a:p>
          <a:p>
            <a:pPr lvl="0" algn="ctr" fontAlgn="base">
              <a:spcAft>
                <a:spcPct val="0"/>
              </a:spcAft>
              <a:buNone/>
            </a:pPr>
            <a:r>
              <a:rPr lang="ru-RU" altLang="ru-RU" sz="3200" kern="0" dirty="0">
                <a:solidFill>
                  <a:srgbClr val="000000"/>
                </a:solidFill>
                <a:latin typeface="Arial"/>
              </a:rPr>
              <a:t>                      более 7 суток</a:t>
            </a:r>
          </a:p>
          <a:p>
            <a:pPr lvl="0" fontAlgn="base">
              <a:spcAft>
                <a:spcPct val="0"/>
              </a:spcAft>
              <a:buNone/>
            </a:pPr>
            <a:endParaRPr lang="ru-RU" altLang="ru-RU" sz="3200" kern="0" dirty="0">
              <a:solidFill>
                <a:srgbClr val="000000"/>
              </a:solidFill>
              <a:latin typeface="Arial"/>
            </a:endParaRPr>
          </a:p>
          <a:p>
            <a:endParaRPr lang="ru-RU" dirty="0"/>
          </a:p>
        </p:txBody>
      </p:sp>
      <p:pic>
        <p:nvPicPr>
          <p:cNvPr id="4" name="Picture 20" descr="0_14916_e856acff_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17" y="3721817"/>
            <a:ext cx="2676525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трелка влево 5"/>
          <p:cNvSpPr/>
          <p:nvPr/>
        </p:nvSpPr>
        <p:spPr>
          <a:xfrm>
            <a:off x="3347864" y="4909428"/>
            <a:ext cx="1368152" cy="360040"/>
          </a:xfrm>
          <a:prstGeom prst="leftArrow">
            <a:avLst>
              <a:gd name="adj1" fmla="val 348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076056" y="479715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ШТАМП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226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i="1" kern="0" dirty="0">
                <a:solidFill>
                  <a:srgbClr val="002060"/>
                </a:solidFill>
                <a:effectLst/>
                <a:latin typeface="Arial"/>
              </a:rPr>
              <a:t>Признаки свежести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208" y="5373216"/>
            <a:ext cx="8229600" cy="676672"/>
          </a:xfrm>
        </p:spPr>
        <p:txBody>
          <a:bodyPr>
            <a:normAutofit fontScale="85000" lnSpcReduction="10000"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4000" b="1" i="1" dirty="0">
                <a:solidFill>
                  <a:srgbClr val="C00000"/>
                </a:solidFill>
                <a:latin typeface="Arial" charset="0"/>
              </a:rPr>
              <a:t>Важно, чтобы яйца были свежими!</a:t>
            </a:r>
          </a:p>
          <a:p>
            <a:endParaRPr lang="ru-RU" dirty="0"/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 bwMode="auto">
          <a:xfrm>
            <a:off x="395536" y="1628800"/>
            <a:ext cx="4248472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altLang="ru-RU" sz="32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Свежеснесенное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матовая скорлупа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ru-RU" altLang="ru-RU" sz="28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шероховатая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поверхность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          </a:t>
            </a:r>
          </a:p>
        </p:txBody>
      </p:sp>
      <p:sp>
        <p:nvSpPr>
          <p:cNvPr id="7" name="Rectangle 8"/>
          <p:cNvSpPr txBox="1">
            <a:spLocks noChangeArrowheads="1"/>
          </p:cNvSpPr>
          <p:nvPr/>
        </p:nvSpPr>
        <p:spPr bwMode="auto">
          <a:xfrm>
            <a:off x="5076056" y="1628800"/>
            <a:ext cx="3610744" cy="355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ru-RU" altLang="ru-RU" sz="3200" b="1" u="sng" kern="0" dirty="0">
                <a:solidFill>
                  <a:srgbClr val="FF0000"/>
                </a:solidFill>
                <a:latin typeface="Arial"/>
              </a:rPr>
              <a:t>Лежалое </a:t>
            </a:r>
          </a:p>
          <a:p>
            <a:pPr eaLnBrk="1" hangingPunct="1">
              <a:buNone/>
              <a:defRPr/>
            </a:pPr>
            <a:r>
              <a:rPr lang="ru-RU" altLang="ru-RU" b="1" i="1" dirty="0" smtClean="0"/>
              <a:t>- </a:t>
            </a:r>
            <a:r>
              <a:rPr lang="ru-RU" altLang="ru-RU" i="1" kern="0" dirty="0">
                <a:solidFill>
                  <a:srgbClr val="000000"/>
                </a:solidFill>
                <a:latin typeface="Arial"/>
              </a:rPr>
              <a:t>блестящая</a:t>
            </a:r>
          </a:p>
          <a:p>
            <a:pPr eaLnBrk="1" hangingPunct="1">
              <a:buNone/>
              <a:defRPr/>
            </a:pPr>
            <a:r>
              <a:rPr lang="ru-RU" altLang="ru-RU" i="1" kern="0" dirty="0">
                <a:solidFill>
                  <a:srgbClr val="000000"/>
                </a:solidFill>
                <a:latin typeface="Arial"/>
              </a:rPr>
              <a:t>             скорлупа</a:t>
            </a:r>
          </a:p>
          <a:p>
            <a:pPr eaLnBrk="1" hangingPunct="1">
              <a:buNone/>
              <a:defRPr/>
            </a:pPr>
            <a:r>
              <a:rPr lang="ru-RU" altLang="ru-RU" i="1" kern="0" dirty="0">
                <a:solidFill>
                  <a:srgbClr val="000000"/>
                </a:solidFill>
                <a:latin typeface="Arial"/>
              </a:rPr>
              <a:t> - гладкая</a:t>
            </a:r>
          </a:p>
          <a:p>
            <a:pPr eaLnBrk="1" hangingPunct="1">
              <a:buNone/>
              <a:defRPr/>
            </a:pPr>
            <a:r>
              <a:rPr lang="ru-RU" altLang="ru-RU" i="1" kern="0" dirty="0">
                <a:solidFill>
                  <a:srgbClr val="000000"/>
                </a:solidFill>
                <a:latin typeface="Arial"/>
              </a:rPr>
              <a:t>            поверхность</a:t>
            </a:r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010651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800" b="1" kern="0" dirty="0">
                <a:solidFill>
                  <a:srgbClr val="002060"/>
                </a:solidFill>
                <a:effectLst/>
                <a:latin typeface="Arial"/>
              </a:rPr>
              <a:t>Определение доброкачественности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3200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altLang="ru-RU" sz="3200" kern="0" dirty="0">
                <a:solidFill>
                  <a:srgbClr val="000000"/>
                </a:solidFill>
                <a:latin typeface="Arial"/>
              </a:rPr>
              <a:t>Метод </a:t>
            </a:r>
            <a:r>
              <a:rPr lang="ru-RU" altLang="ru-RU" sz="3200" kern="0" dirty="0" smtClean="0">
                <a:solidFill>
                  <a:srgbClr val="000000"/>
                </a:solidFill>
                <a:latin typeface="Arial"/>
              </a:rPr>
              <a:t>просвечивания: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23221"/>
            <a:ext cx="3138994" cy="252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12352" y="2649106"/>
            <a:ext cx="2793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srgbClr val="333399"/>
                </a:solidFill>
                <a:latin typeface="Arial" charset="0"/>
              </a:rPr>
              <a:t>Овоскопы</a:t>
            </a:r>
          </a:p>
        </p:txBody>
      </p:sp>
      <p:pic>
        <p:nvPicPr>
          <p:cNvPr id="6" name="Picture 15" descr="Картинка 143 из 24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56992"/>
            <a:ext cx="2170112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76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800" b="1" kern="0" dirty="0">
                <a:solidFill>
                  <a:srgbClr val="002060"/>
                </a:solidFill>
                <a:effectLst/>
                <a:latin typeface="Arial"/>
              </a:rPr>
              <a:t>Определение доброкачественности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spcAft>
                <a:spcPct val="0"/>
              </a:spcAft>
              <a:buNone/>
            </a:pPr>
            <a:r>
              <a:rPr lang="ru-RU" altLang="ru-RU" sz="2800" kern="0" dirty="0">
                <a:solidFill>
                  <a:srgbClr val="000000"/>
                </a:solidFill>
                <a:latin typeface="Arial"/>
              </a:rPr>
              <a:t>Свежее         Недостаточно        Тухлое</a:t>
            </a:r>
          </a:p>
          <a:p>
            <a:pPr lvl="0" fontAlgn="base">
              <a:spcAft>
                <a:spcPct val="0"/>
              </a:spcAft>
              <a:buNone/>
            </a:pPr>
            <a:r>
              <a:rPr lang="ru-RU" altLang="ru-RU" sz="2800" kern="0" dirty="0">
                <a:solidFill>
                  <a:srgbClr val="000000"/>
                </a:solidFill>
                <a:latin typeface="Arial"/>
              </a:rPr>
              <a:t>                         свежее </a:t>
            </a:r>
          </a:p>
          <a:p>
            <a:endParaRPr lang="ru-RU" dirty="0"/>
          </a:p>
        </p:txBody>
      </p:sp>
      <p:pic>
        <p:nvPicPr>
          <p:cNvPr id="4" name="Picture 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2936"/>
            <a:ext cx="7488832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098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kern="0" dirty="0">
                <a:solidFill>
                  <a:srgbClr val="002060"/>
                </a:solidFill>
                <a:effectLst/>
                <a:latin typeface="Arial"/>
              </a:rPr>
              <a:t>СВЕЖЕСТЬ ЯЙЦА</a:t>
            </a:r>
            <a:r>
              <a:rPr lang="ru-RU" altLang="ru-RU" sz="4000" b="1" kern="0" dirty="0">
                <a:solidFill>
                  <a:srgbClr val="333399"/>
                </a:solidFill>
                <a:effectLst/>
                <a:latin typeface="Arial"/>
              </a:rPr>
              <a:t/>
            </a:r>
            <a:br>
              <a:rPr lang="ru-RU" altLang="ru-RU" sz="4000" b="1" kern="0" dirty="0">
                <a:solidFill>
                  <a:srgbClr val="333399"/>
                </a:solidFill>
                <a:effectLst/>
                <a:latin typeface="Arial"/>
              </a:rPr>
            </a:br>
            <a:endParaRPr lang="ru-RU" dirty="0"/>
          </a:p>
        </p:txBody>
      </p:sp>
      <p:pic>
        <p:nvPicPr>
          <p:cNvPr id="4" name="Picture 9" descr="только что снесённое яйц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7" y="1196752"/>
            <a:ext cx="2317750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яйцо недельной давности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65325"/>
            <a:ext cx="2352675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свежесть яйца = 15-20 дней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996952"/>
            <a:ext cx="2473469" cy="2823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Картинка 6 из 39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6F4F5"/>
              </a:clrFrom>
              <a:clrTo>
                <a:srgbClr val="F6F4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49275"/>
            <a:ext cx="2843212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323850" y="3860800"/>
            <a:ext cx="2663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только что снесённое яйцо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348038" y="4724400"/>
            <a:ext cx="23050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яйцо недельной давности</a:t>
            </a:r>
            <a:r>
              <a:rPr kumimoji="0" lang="ru-RU" altLang="ru-RU" sz="3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ru-RU" altLang="ru-RU" sz="3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6156325" y="5949950"/>
            <a:ext cx="257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свежесть яйца = 15-20 дней</a:t>
            </a:r>
          </a:p>
        </p:txBody>
      </p:sp>
    </p:spTree>
    <p:extLst>
      <p:ext uri="{BB962C8B-B14F-4D97-AF65-F5344CB8AC3E}">
        <p14:creationId xmlns:p14="http://schemas.microsoft.com/office/powerpoint/2010/main" val="124485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944216"/>
          </a:xfrm>
        </p:spPr>
        <p:txBody>
          <a:bodyPr/>
          <a:lstStyle/>
          <a:p>
            <a:r>
              <a:rPr lang="ru-RU" altLang="ru-RU" sz="3600" i="1" kern="0" dirty="0">
                <a:solidFill>
                  <a:srgbClr val="008000"/>
                </a:solidFill>
                <a:effectLst/>
                <a:latin typeface="Arial"/>
              </a:rPr>
              <a:t>Яйца могут быть источником инфекционного заболевания –</a:t>
            </a:r>
            <a:r>
              <a:rPr lang="ru-RU" altLang="ru-RU" sz="3600" kern="0" dirty="0">
                <a:solidFill>
                  <a:srgbClr val="008000"/>
                </a:solidFill>
                <a:effectLst/>
                <a:latin typeface="Arial"/>
              </a:rPr>
              <a:t> </a:t>
            </a:r>
            <a:r>
              <a:rPr lang="ru-RU" altLang="ru-RU" sz="3600" b="1" kern="0" dirty="0">
                <a:solidFill>
                  <a:srgbClr val="FF0000"/>
                </a:solidFill>
                <a:effectLst/>
                <a:latin typeface="Arial"/>
              </a:rPr>
              <a:t>сальмонеллеза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278296"/>
            <a:ext cx="8229600" cy="3561259"/>
          </a:xfrm>
        </p:spPr>
        <p:txBody>
          <a:bodyPr/>
          <a:lstStyle/>
          <a:p>
            <a:pPr lvl="0" algn="ctr" fontAlgn="base">
              <a:lnSpc>
                <a:spcPct val="90000"/>
              </a:lnSpc>
              <a:spcAft>
                <a:spcPct val="0"/>
              </a:spcAft>
              <a:buNone/>
            </a:pPr>
            <a:r>
              <a:rPr lang="ru-RU" altLang="ru-RU" sz="2000" b="1" i="1" kern="0" dirty="0">
                <a:solidFill>
                  <a:srgbClr val="000000"/>
                </a:solidFill>
                <a:latin typeface="Arial"/>
              </a:rPr>
              <a:t>В процессе приготовления пищи необходимо </a:t>
            </a:r>
          </a:p>
          <a:p>
            <a:pPr lvl="0" algn="ctr" fontAlgn="base">
              <a:lnSpc>
                <a:spcPct val="90000"/>
              </a:lnSpc>
              <a:spcAft>
                <a:spcPct val="0"/>
              </a:spcAft>
              <a:buNone/>
            </a:pPr>
            <a:r>
              <a:rPr lang="ru-RU" altLang="ru-RU" sz="2000" b="1" i="1" kern="0" dirty="0">
                <a:solidFill>
                  <a:srgbClr val="000000"/>
                </a:solidFill>
                <a:latin typeface="Arial"/>
              </a:rPr>
              <a:t>соблюдать  правила: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None/>
            </a:pPr>
            <a:r>
              <a:rPr lang="ru-RU" altLang="ru-RU" sz="2000" kern="0" dirty="0">
                <a:solidFill>
                  <a:srgbClr val="000000"/>
                </a:solidFill>
                <a:latin typeface="Arial"/>
              </a:rPr>
              <a:t>1. Хранить яйца в холодильнике.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None/>
            </a:pPr>
            <a:r>
              <a:rPr lang="ru-RU" altLang="ru-RU" sz="2000" kern="0" dirty="0">
                <a:solidFill>
                  <a:srgbClr val="000000"/>
                </a:solidFill>
                <a:latin typeface="Arial"/>
              </a:rPr>
              <a:t>2. Использовать только свежие, хорошо вымытые яйца. 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None/>
            </a:pPr>
            <a:r>
              <a:rPr lang="ru-RU" altLang="ru-RU" sz="2000" kern="0" dirty="0">
                <a:solidFill>
                  <a:srgbClr val="000000"/>
                </a:solidFill>
                <a:latin typeface="Arial"/>
              </a:rPr>
              <a:t>3. Для работы с сырыми яйцами использовать глубокую посуду из пластмассы, нержавеющей стали или толстого фарфора.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None/>
            </a:pPr>
            <a:r>
              <a:rPr lang="ru-RU" altLang="ru-RU" sz="2000" kern="0" dirty="0">
                <a:solidFill>
                  <a:srgbClr val="000000"/>
                </a:solidFill>
                <a:latin typeface="Arial"/>
              </a:rPr>
              <a:t>4. Соблюдать режим тепловой обработки яиц.</a:t>
            </a:r>
          </a:p>
          <a:p>
            <a:endParaRPr lang="ru-RU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845780"/>
            <a:ext cx="2951163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861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6480720" cy="936104"/>
          </a:xfrm>
        </p:spPr>
        <p:txBody>
          <a:bodyPr/>
          <a:lstStyle/>
          <a:p>
            <a:r>
              <a:rPr lang="ru-RU" altLang="ru-RU" b="1" kern="0" dirty="0">
                <a:solidFill>
                  <a:srgbClr val="002060"/>
                </a:solidFill>
                <a:effectLst/>
                <a:latin typeface="Arial"/>
              </a:rPr>
              <a:t>Полезно знать</a:t>
            </a:r>
            <a:endParaRPr lang="ru-RU" dirty="0"/>
          </a:p>
        </p:txBody>
      </p:sp>
      <p:sp>
        <p:nvSpPr>
          <p:cNvPr id="4" name="Содержимое 5"/>
          <p:cNvSpPr>
            <a:spLocks noGrp="1"/>
          </p:cNvSpPr>
          <p:nvPr>
            <p:ph idx="1"/>
          </p:nvPr>
        </p:nvSpPr>
        <p:spPr>
          <a:xfrm>
            <a:off x="539552" y="1600200"/>
            <a:ext cx="8424936" cy="4525963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1. Чтобы отличить сырое яйцо от варёного, его нужно покрутить.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Варёное яйцо вращается, а сырое, сделав 1-2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                              оборота, останавливается.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2. Яйца, взятые из холодильника, нельзя сразу класть в кипяток, так как может треснуть скорлупа.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           Их следует предварительно подержать в теплой воде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2000" b="1" i="1" u="none" strike="noStrike" kern="0" cap="none" spc="0" normalizeH="0" baseline="0" noProof="0" dirty="0" smtClean="0">
              <a:ln>
                <a:noFill/>
              </a:ln>
              <a:solidFill>
                <a:srgbClr val="BBE0E3">
                  <a:lumMod val="50000"/>
                </a:srgb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3. Если скорлупа яйца слегка треснута, яйцо надо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варить в солёной воде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чтобы белок  не вытек.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85982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Всем спасибо за  внимание.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759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1197</TotalTime>
  <Words>481</Words>
  <Application>Microsoft Office PowerPoint</Application>
  <PresentationFormat>Экран (4:3)</PresentationFormat>
  <Paragraphs>124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Century Gothic</vt:lpstr>
      <vt:lpstr>Courier New</vt:lpstr>
      <vt:lpstr>Palatino Linotype</vt:lpstr>
      <vt:lpstr>Times New Roman</vt:lpstr>
      <vt:lpstr>Wingdings</vt:lpstr>
      <vt:lpstr>Исполнительная</vt:lpstr>
      <vt:lpstr>Пищевая ценность и технология обработки яиц Блюда из яиц</vt:lpstr>
      <vt:lpstr>ВИДЫ ЯИЦ</vt:lpstr>
      <vt:lpstr>ПИТАТЕЛЬНАЯ ЦЕННОСТЬ ЯИЦ</vt:lpstr>
      <vt:lpstr>Пищевая ценность яиц</vt:lpstr>
      <vt:lpstr>Строение яйца</vt:lpstr>
      <vt:lpstr>Время варки яиц</vt:lpstr>
      <vt:lpstr>ЯЙЦО ВАРЁНОЕ </vt:lpstr>
      <vt:lpstr>ЯИЧНИЦЫ </vt:lpstr>
      <vt:lpstr>Блюда из яйца ОМЛЕТЫ</vt:lpstr>
      <vt:lpstr>ИСПОЛЬЗОВАНИЕ В КУЛИНАРИИ</vt:lpstr>
      <vt:lpstr>ИСПОЛЬЗОВАНИЕ В КУЛИНАРИИ</vt:lpstr>
      <vt:lpstr>ИСПОЛЬЗОВАНИЕ В КУЛИНАРИИ</vt:lpstr>
      <vt:lpstr>УКРАШЕНИЕ БЛЮД </vt:lpstr>
      <vt:lpstr>ХРАНЕНИЕ ЯИЦ </vt:lpstr>
      <vt:lpstr>По сроку хранения</vt:lpstr>
      <vt:lpstr>Признаки свежести</vt:lpstr>
      <vt:lpstr>Определение доброкачественности</vt:lpstr>
      <vt:lpstr>Определение доброкачественности</vt:lpstr>
      <vt:lpstr>СВЕЖЕСТЬ ЯЙЦА </vt:lpstr>
      <vt:lpstr>Яйца могут быть источником инфекционного заболевания – сальмонеллеза</vt:lpstr>
      <vt:lpstr>Полезно знать</vt:lpstr>
      <vt:lpstr>Всем спасибо за  внимание.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Пищевая ценность яиц Блюда из яиц</dc:title>
  <dc:creator>User</dc:creator>
  <cp:lastModifiedBy>Галина</cp:lastModifiedBy>
  <cp:revision>37</cp:revision>
  <dcterms:created xsi:type="dcterms:W3CDTF">2017-10-27T14:33:03Z</dcterms:created>
  <dcterms:modified xsi:type="dcterms:W3CDTF">2024-12-22T14:07:23Z</dcterms:modified>
</cp:coreProperties>
</file>