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66" r:id="rId6"/>
    <p:sldId id="265" r:id="rId7"/>
    <p:sldId id="259" r:id="rId8"/>
    <p:sldId id="260" r:id="rId9"/>
    <p:sldId id="261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C8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AA6-CE62-48D4-A586-B5D43C8BA2E6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1B05A-202E-4FEC-B17D-5E8915ECD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35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AA6-CE62-48D4-A586-B5D43C8BA2E6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1B05A-202E-4FEC-B17D-5E8915ECD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55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AA6-CE62-48D4-A586-B5D43C8BA2E6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1B05A-202E-4FEC-B17D-5E8915ECD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54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AA6-CE62-48D4-A586-B5D43C8BA2E6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1B05A-202E-4FEC-B17D-5E8915ECD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75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AA6-CE62-48D4-A586-B5D43C8BA2E6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1B05A-202E-4FEC-B17D-5E8915ECD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48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AA6-CE62-48D4-A586-B5D43C8BA2E6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1B05A-202E-4FEC-B17D-5E8915ECD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44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AA6-CE62-48D4-A586-B5D43C8BA2E6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1B05A-202E-4FEC-B17D-5E8915ECD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187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AA6-CE62-48D4-A586-B5D43C8BA2E6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1B05A-202E-4FEC-B17D-5E8915ECD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249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AA6-CE62-48D4-A586-B5D43C8BA2E6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1B05A-202E-4FEC-B17D-5E8915ECD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152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AA6-CE62-48D4-A586-B5D43C8BA2E6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1B05A-202E-4FEC-B17D-5E8915ECD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425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AA6-CE62-48D4-A586-B5D43C8BA2E6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1B05A-202E-4FEC-B17D-5E8915ECD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514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A3AA6-CE62-48D4-A586-B5D43C8BA2E6}" type="datetimeFigureOut">
              <a:rPr lang="ru-RU" smtClean="0"/>
              <a:t>23.12.2024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1B05A-202E-4FEC-B17D-5E8915ECD7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10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8425" y="738554"/>
            <a:ext cx="9144000" cy="2558562"/>
          </a:xfrm>
        </p:spPr>
        <p:txBody>
          <a:bodyPr>
            <a:normAutofit/>
          </a:bodyPr>
          <a:lstStyle/>
          <a:p>
            <a:r>
              <a:rPr lang="ru-RU" sz="9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Добрый  день!</a:t>
            </a:r>
            <a:endParaRPr lang="ru-RU" sz="96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72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8792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38554"/>
            <a:ext cx="10515600" cy="100232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«Да (+) – нет </a:t>
            </a:r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(-)»</a:t>
            </a:r>
            <a:r>
              <a:rPr lang="ru-RU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89942" y="1740877"/>
            <a:ext cx="90121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цели высказывания различают повествовательные, вопросительные, восклицательные предложения.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Словосочетание «яркое солнце» является глагольным.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предложении «Солнце скрылось за горою» одно словосочетание.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Грамматическая основа предложения – это подлежащее и сказуемое.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Грамматическая основа не является словосочетанием.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545898"/>
              </p:ext>
            </p:extLst>
          </p:nvPr>
        </p:nvGraphicFramePr>
        <p:xfrm>
          <a:off x="2198078" y="4906107"/>
          <a:ext cx="6864960" cy="5802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2992">
                  <a:extLst>
                    <a:ext uri="{9D8B030D-6E8A-4147-A177-3AD203B41FA5}">
                      <a16:colId xmlns:a16="http://schemas.microsoft.com/office/drawing/2014/main" val="540065215"/>
                    </a:ext>
                  </a:extLst>
                </a:gridCol>
                <a:gridCol w="1372992">
                  <a:extLst>
                    <a:ext uri="{9D8B030D-6E8A-4147-A177-3AD203B41FA5}">
                      <a16:colId xmlns:a16="http://schemas.microsoft.com/office/drawing/2014/main" val="205634946"/>
                    </a:ext>
                  </a:extLst>
                </a:gridCol>
                <a:gridCol w="1372992">
                  <a:extLst>
                    <a:ext uri="{9D8B030D-6E8A-4147-A177-3AD203B41FA5}">
                      <a16:colId xmlns:a16="http://schemas.microsoft.com/office/drawing/2014/main" val="531004205"/>
                    </a:ext>
                  </a:extLst>
                </a:gridCol>
                <a:gridCol w="1372992">
                  <a:extLst>
                    <a:ext uri="{9D8B030D-6E8A-4147-A177-3AD203B41FA5}">
                      <a16:colId xmlns:a16="http://schemas.microsoft.com/office/drawing/2014/main" val="516564622"/>
                    </a:ext>
                  </a:extLst>
                </a:gridCol>
                <a:gridCol w="1372992">
                  <a:extLst>
                    <a:ext uri="{9D8B030D-6E8A-4147-A177-3AD203B41FA5}">
                      <a16:colId xmlns:a16="http://schemas.microsoft.com/office/drawing/2014/main" val="3260632438"/>
                    </a:ext>
                  </a:extLst>
                </a:gridCol>
              </a:tblGrid>
              <a:tr h="5802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23494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23494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234940" algn="l"/>
                        </a:tabLs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23494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234940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54582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95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000126"/>
            <a:ext cx="10515600" cy="27146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Грамоте 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</a:t>
            </a:r>
            <a:r>
              <a:rPr lang="ru-RU" sz="49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тся</a:t>
            </a:r>
            <a:r>
              <a:rPr lang="ru-RU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всегда </a:t>
            </a: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пригоди</a:t>
            </a:r>
            <a:r>
              <a:rPr lang="ru-RU" sz="49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ться.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Грамоте учится – всегда пригодиться.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831850" y="2324101"/>
            <a:ext cx="10515600" cy="1028699"/>
          </a:xfrm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Грамоте учиться – всегда пригодится.</a:t>
            </a:r>
            <a:endParaRPr lang="ru-RU" sz="3600" dirty="0" smtClean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>
            <a:off x="13554075" y="2809875"/>
            <a:ext cx="133350" cy="838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476375" y="3223559"/>
            <a:ext cx="9420225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Грамоте </a:t>
            </a:r>
            <a:r>
              <a:rPr lang="ru-RU" sz="4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учиться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всегда </a:t>
            </a:r>
            <a:r>
              <a:rPr lang="ru-RU" sz="4400" u="dbl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пригодится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8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72762" y="2048607"/>
            <a:ext cx="863404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«Главные члены предложения. Подлежащее и способы его выражения</a:t>
            </a:r>
            <a:r>
              <a:rPr lang="ru-RU" sz="4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09030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38275" y="941388"/>
            <a:ext cx="91344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нахождения подлежащего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0701" y="1709738"/>
            <a:ext cx="85725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Прочитать предложение.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Определить, о чем или о ком говорится в предложении (тема предложения).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Соотнести тему предложения с определенным словом в предложении.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Это и будет подлежащим.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Определить, какой частью речи выражено подлежащее.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4784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452" y="0"/>
            <a:ext cx="5479095" cy="6858000"/>
          </a:xfrm>
          <a:prstGeom prst="rect">
            <a:avLst/>
          </a:prstGeom>
        </p:spPr>
      </p:pic>
      <p:pic>
        <p:nvPicPr>
          <p:cNvPr id="8" name="Игралочка - Снег руками нагребаем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7525" y="5872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8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476375" y="1390651"/>
            <a:ext cx="9315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/>
          </a:p>
        </p:txBody>
      </p:sp>
      <p:sp>
        <p:nvSpPr>
          <p:cNvPr id="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032000" y="419445"/>
            <a:ext cx="7912099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Оба вышли на первой остановке. </a:t>
            </a:r>
            <a:endParaRPr kumimoji="0" lang="ru-RU" altLang="ru-RU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Я помню чудное мгновенье. </a:t>
            </a:r>
            <a:endParaRPr kumimoji="0" lang="ru-RU" altLang="ru-RU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Занимается над лесом утренняя заря. </a:t>
            </a:r>
            <a:endParaRPr kumimoji="0" lang="ru-RU" altLang="ru-RU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 Сытый голодного не разумеет.</a:t>
            </a:r>
            <a:r>
              <a:rPr kumimoji="0" lang="ru-RU" altLang="ru-RU" sz="240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altLang="ru-RU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Жить – Родине служить. </a:t>
            </a:r>
            <a:endParaRPr kumimoji="0" lang="ru-RU" altLang="ru-RU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 Настало долгожданное завтра.</a:t>
            </a:r>
            <a:endParaRPr kumimoji="0" lang="ru-RU" altLang="ru-RU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Тридцать три богатыря вышли из моря.</a:t>
            </a:r>
            <a:endParaRPr kumimoji="0" lang="ru-RU" altLang="ru-RU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271494"/>
              </p:ext>
            </p:extLst>
          </p:nvPr>
        </p:nvGraphicFramePr>
        <p:xfrm>
          <a:off x="2032000" y="3131632"/>
          <a:ext cx="75692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4600">
                  <a:extLst>
                    <a:ext uri="{9D8B030D-6E8A-4147-A177-3AD203B41FA5}">
                      <a16:colId xmlns:a16="http://schemas.microsoft.com/office/drawing/2014/main" val="917364013"/>
                    </a:ext>
                  </a:extLst>
                </a:gridCol>
                <a:gridCol w="3784600">
                  <a:extLst>
                    <a:ext uri="{9D8B030D-6E8A-4147-A177-3AD203B41FA5}">
                      <a16:colId xmlns:a16="http://schemas.microsoft.com/office/drawing/2014/main" val="2886758216"/>
                    </a:ext>
                  </a:extLst>
                </a:gridCol>
              </a:tblGrid>
              <a:tr h="30172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Подлежащее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Способ выражения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374804"/>
                  </a:ext>
                </a:extLst>
              </a:tr>
              <a:tr h="3017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318424"/>
                  </a:ext>
                </a:extLst>
              </a:tr>
              <a:tr h="3017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468488"/>
                  </a:ext>
                </a:extLst>
              </a:tr>
              <a:tr h="3017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072706"/>
                  </a:ext>
                </a:extLst>
              </a:tr>
              <a:tr h="3017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955034"/>
                  </a:ext>
                </a:extLst>
              </a:tr>
              <a:tr h="3017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73144"/>
                  </a:ext>
                </a:extLst>
              </a:tr>
              <a:tr h="3017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819550"/>
                  </a:ext>
                </a:extLst>
              </a:tr>
              <a:tr h="3017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213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90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415437"/>
              </p:ext>
            </p:extLst>
          </p:nvPr>
        </p:nvGraphicFramePr>
        <p:xfrm>
          <a:off x="1752600" y="2694173"/>
          <a:ext cx="8277225" cy="38596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33426">
                  <a:extLst>
                    <a:ext uri="{9D8B030D-6E8A-4147-A177-3AD203B41FA5}">
                      <a16:colId xmlns:a16="http://schemas.microsoft.com/office/drawing/2014/main" val="526699461"/>
                    </a:ext>
                  </a:extLst>
                </a:gridCol>
                <a:gridCol w="4143799">
                  <a:extLst>
                    <a:ext uri="{9D8B030D-6E8A-4147-A177-3AD203B41FA5}">
                      <a16:colId xmlns:a16="http://schemas.microsoft.com/office/drawing/2014/main" val="1810925765"/>
                    </a:ext>
                  </a:extLst>
                </a:gridCol>
              </a:tblGrid>
              <a:tr h="3159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Подлежащее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выражения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extLst>
                  <a:ext uri="{0D108BD9-81ED-4DB2-BD59-A6C34878D82A}">
                    <a16:rowId xmlns:a16="http://schemas.microsoft.com/office/drawing/2014/main" val="1219852405"/>
                  </a:ext>
                </a:extLst>
              </a:tr>
              <a:tr h="589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Местоимение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extLst>
                  <a:ext uri="{0D108BD9-81ED-4DB2-BD59-A6C34878D82A}">
                    <a16:rowId xmlns:a16="http://schemas.microsoft.com/office/drawing/2014/main" val="261649049"/>
                  </a:ext>
                </a:extLst>
              </a:tr>
              <a:tr h="589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Местоимение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extLst>
                  <a:ext uri="{0D108BD9-81ED-4DB2-BD59-A6C34878D82A}">
                    <a16:rowId xmlns:a16="http://schemas.microsoft.com/office/drawing/2014/main" val="2278556371"/>
                  </a:ext>
                </a:extLst>
              </a:tr>
              <a:tr h="2843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Существительное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extLst>
                  <a:ext uri="{0D108BD9-81ED-4DB2-BD59-A6C34878D82A}">
                    <a16:rowId xmlns:a16="http://schemas.microsoft.com/office/drawing/2014/main" val="3384839476"/>
                  </a:ext>
                </a:extLst>
              </a:tr>
              <a:tr h="2843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Сытый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Прилагательное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extLst>
                  <a:ext uri="{0D108BD9-81ED-4DB2-BD59-A6C34878D82A}">
                    <a16:rowId xmlns:a16="http://schemas.microsoft.com/office/drawing/2014/main" val="3298428949"/>
                  </a:ext>
                </a:extLst>
              </a:tr>
              <a:tr h="589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Глагол в начальной форме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extLst>
                  <a:ext uri="{0D108BD9-81ED-4DB2-BD59-A6C34878D82A}">
                    <a16:rowId xmlns:a16="http://schemas.microsoft.com/office/drawing/2014/main" val="4076374237"/>
                  </a:ext>
                </a:extLst>
              </a:tr>
              <a:tr h="589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Завтра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Наречие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extLst>
                  <a:ext uri="{0D108BD9-81ED-4DB2-BD59-A6C34878D82A}">
                    <a16:rowId xmlns:a16="http://schemas.microsoft.com/office/drawing/2014/main" val="2216925284"/>
                  </a:ext>
                </a:extLst>
              </a:tr>
              <a:tr h="589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Тридцать три богатыря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Неделимое словосочетание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660" marR="73660" marT="0" marB="0" anchor="ctr"/>
                </a:tc>
                <a:extLst>
                  <a:ext uri="{0D108BD9-81ED-4DB2-BD59-A6C34878D82A}">
                    <a16:rowId xmlns:a16="http://schemas.microsoft.com/office/drawing/2014/main" val="1061933253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85950" y="406264"/>
            <a:ext cx="7686675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Оба вышли на первой остановке. 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Я помню чудное мгновенье. 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Занимается над лесом утренняя заря. 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 Сытый голодного не разумеет.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Жить – Родине служить. 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 Настало долгожданное завтра.</a:t>
            </a:r>
            <a:endParaRPr kumimoji="0" lang="ru-RU" alt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Тридцать три богатыря вышли из моря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07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  <p:sp>
        <p:nvSpPr>
          <p:cNvPr id="5" name="Прямоугольник 4"/>
          <p:cNvSpPr/>
          <p:nvPr/>
        </p:nvSpPr>
        <p:spPr>
          <a:xfrm>
            <a:off x="2209801" y="762000"/>
            <a:ext cx="79914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Способы выражения подлежащего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14575" y="1743650"/>
            <a:ext cx="7886700" cy="200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826770" algn="ctr"/>
              </a:tabLst>
            </a:pPr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Знал:	              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Существительное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Местоимение 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Узнал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43276" y="3806393"/>
            <a:ext cx="5800724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Прилагательное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Глагол в начальной форме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Наречие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Неделимое словосочетание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91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2181225" y="2055813"/>
            <a:ext cx="9350302" cy="2482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66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Урок окончен.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66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</a:t>
            </a:r>
            <a:r>
              <a:rPr lang="ru-RU" sz="66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работу!</a:t>
            </a:r>
            <a:endParaRPr lang="ru-RU" sz="5400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97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217</Words>
  <Application>Microsoft Office PowerPoint</Application>
  <PresentationFormat>Широкоэкранный</PresentationFormat>
  <Paragraphs>70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Добрый  день!</vt:lpstr>
      <vt:lpstr>  Игра «Да (+) – нет (-)»  </vt:lpstr>
      <vt:lpstr>       Грамоте учится – всегда пригодиться.     Грамоте учится – всегда пригодиться.  </vt:lpstr>
      <vt:lpstr>Презентация PowerPoint</vt:lpstr>
      <vt:lpstr>Презентация PowerPoint</vt:lpstr>
      <vt:lpstr>Презентация PowerPoint</vt:lpstr>
      <vt:lpstr>1. Оба вышли на первой остановке.  2. Я помню чудное мгновенье.  3. Занимается над лесом утренняя заря.  4. Сытый голодного не разумеет.  5. Жить – Родине служить.  6. Настало долгожданное завтра. 7. Тридцать три богатыря вышли из моря.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«Да (+) – нет (-)»</dc:title>
  <dc:creator>PC</dc:creator>
  <cp:lastModifiedBy>PC</cp:lastModifiedBy>
  <cp:revision>22</cp:revision>
  <dcterms:created xsi:type="dcterms:W3CDTF">2024-12-22T14:59:34Z</dcterms:created>
  <dcterms:modified xsi:type="dcterms:W3CDTF">2024-12-23T04:01:14Z</dcterms:modified>
</cp:coreProperties>
</file>