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8" r:id="rId8"/>
    <p:sldId id="266" r:id="rId9"/>
    <p:sldId id="276" r:id="rId10"/>
    <p:sldId id="277" r:id="rId11"/>
    <p:sldId id="278" r:id="rId12"/>
    <p:sldId id="279" r:id="rId13"/>
    <p:sldId id="280" r:id="rId14"/>
    <p:sldId id="26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BEFA-33EB-4B91-B17F-8CEF310D7102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4F26-5C43-4453-859F-EC6D2CF46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691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BEFA-33EB-4B91-B17F-8CEF310D7102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4F26-5C43-4453-859F-EC6D2CF46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952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BEFA-33EB-4B91-B17F-8CEF310D7102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4F26-5C43-4453-859F-EC6D2CF46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330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BEFA-33EB-4B91-B17F-8CEF310D7102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4F26-5C43-4453-859F-EC6D2CF46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605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BEFA-33EB-4B91-B17F-8CEF310D7102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4F26-5C43-4453-859F-EC6D2CF46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218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BEFA-33EB-4B91-B17F-8CEF310D7102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4F26-5C43-4453-859F-EC6D2CF46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79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BEFA-33EB-4B91-B17F-8CEF310D7102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4F26-5C43-4453-859F-EC6D2CF46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664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BEFA-33EB-4B91-B17F-8CEF310D7102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4F26-5C43-4453-859F-EC6D2CF46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858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BEFA-33EB-4B91-B17F-8CEF310D7102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4F26-5C43-4453-859F-EC6D2CF46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33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BEFA-33EB-4B91-B17F-8CEF310D7102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4F26-5C43-4453-859F-EC6D2CF46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808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BEFA-33EB-4B91-B17F-8CEF310D7102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F4F26-5C43-4453-859F-EC6D2CF46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549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1BEFA-33EB-4B91-B17F-8CEF310D7102}" type="datetimeFigureOut">
              <a:rPr lang="ru-RU" smtClean="0"/>
              <a:t>23.10.2024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F4F26-5C43-4453-859F-EC6D2CF46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706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yandex.ru/support/search/ru/" TargetMode="External"/><Relationship Id="rId13" Type="http://schemas.openxmlformats.org/officeDocument/2006/relationships/hyperlink" Target="https://ppt4web.ru/literatura/andreevich-krylov-velikijj-russkijj-poehtbasnopisec.html" TargetMode="External"/><Relationship Id="rId3" Type="http://schemas.openxmlformats.org/officeDocument/2006/relationships/hyperlink" Target="https://avatars.mds.yandex.net/get-entity_search/2114485/952453673/S600xU_2x" TargetMode="External"/><Relationship Id="rId7" Type="http://schemas.openxmlformats.org/officeDocument/2006/relationships/hyperlink" Target="https://ru.m.wikipedia.org/wiki/&#1060;&#1072;&#1081;&#1083;:Maria_Alexeevna_Krylova.jpg" TargetMode="External"/><Relationship Id="rId12" Type="http://schemas.openxmlformats.org/officeDocument/2006/relationships/hyperlink" Target="https://multiurok.ru/files/priezientatsiia-ivan-andrieievich-krylov-s-blits-o.html?reg=ok?login=o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padilo.ru/biography/ivan-andreevich-krylov/" TargetMode="External"/><Relationship Id="rId11" Type="http://schemas.openxmlformats.org/officeDocument/2006/relationships/hyperlink" Target="https://dzen.ru/a/Zc8qFC_hdxSmK4Cu" TargetMode="External"/><Relationship Id="rId5" Type="http://schemas.openxmlformats.org/officeDocument/2006/relationships/hyperlink" Target="https://rutraveller.ru/icache/place/1/195/037/119537_890x565.jpg" TargetMode="External"/><Relationship Id="rId10" Type="http://schemas.openxmlformats.org/officeDocument/2006/relationships/hyperlink" Target="https://www.votpusk.ru/article/attractions/rossiya-centralnyi-r-n/tver/pamyatnik_i_a_krylovu_v_tveri-a" TargetMode="External"/><Relationship Id="rId4" Type="http://schemas.openxmlformats.org/officeDocument/2006/relationships/hyperlink" Target="https://litvek.com/icl/i/66/35766/_02.jpg" TargetMode="External"/><Relationship Id="rId9" Type="http://schemas.openxmlformats.org/officeDocument/2006/relationships/hyperlink" Target="https://litfest.ru/biografii/krylov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59196"/>
              </p:ext>
            </p:extLst>
          </p:nvPr>
        </p:nvGraphicFramePr>
        <p:xfrm>
          <a:off x="838200" y="477078"/>
          <a:ext cx="10515600" cy="1719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1079540459"/>
                    </a:ext>
                  </a:extLst>
                </a:gridCol>
              </a:tblGrid>
              <a:tr h="17193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596527"/>
                  </a:ext>
                </a:extLst>
              </a:tr>
            </a:tbl>
          </a:graphicData>
        </a:graphic>
      </p:graphicFrame>
      <p:pic>
        <p:nvPicPr>
          <p:cNvPr id="1026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0"/>
            <a:ext cx="1223175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272767"/>
              </p:ext>
            </p:extLst>
          </p:nvPr>
        </p:nvGraphicFramePr>
        <p:xfrm>
          <a:off x="1381539" y="719665"/>
          <a:ext cx="10247244" cy="1371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247244">
                  <a:extLst>
                    <a:ext uri="{9D8B030D-6E8A-4147-A177-3AD203B41FA5}">
                      <a16:colId xmlns:a16="http://schemas.microsoft.com/office/drawing/2014/main" val="1967878669"/>
                    </a:ext>
                  </a:extLst>
                </a:gridCol>
              </a:tblGrid>
              <a:tr h="1082975">
                <a:tc>
                  <a:txBody>
                    <a:bodyPr/>
                    <a:lstStyle/>
                    <a:p>
                      <a:pPr algn="ctr"/>
                      <a:r>
                        <a:rPr lang="ru-RU" sz="6000" b="0" dirty="0" smtClean="0">
                          <a:latin typeface="Monotype Corsiva" panose="03010101010201010101" pitchFamily="66" charset="0"/>
                          <a:ea typeface="Cascadia Mono SemiLight" panose="020B0609020000020004" pitchFamily="49" charset="0"/>
                          <a:cs typeface="Cascadia Mono SemiLight" panose="020B0609020000020004" pitchFamily="49" charset="0"/>
                        </a:rPr>
                        <a:t>Иван Андреевич Крылов</a:t>
                      </a:r>
                    </a:p>
                    <a:p>
                      <a:pPr algn="ctr"/>
                      <a:r>
                        <a:rPr lang="ru-RU" sz="24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13 февраля 1769 – 21 ноября 1844 гг.</a:t>
                      </a:r>
                      <a:endParaRPr lang="ru-RU" sz="7200" b="0" dirty="0">
                        <a:latin typeface="Monotype Corsiva" panose="03010101010201010101" pitchFamily="66" charset="0"/>
                        <a:ea typeface="Cascadia Mono SemiLight" panose="020B0609020000020004" pitchFamily="49" charset="0"/>
                        <a:cs typeface="Cascadia Mono SemiLight" panose="020B06090200000200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410221"/>
                  </a:ext>
                </a:extLst>
              </a:tr>
            </a:tbl>
          </a:graphicData>
        </a:graphic>
      </p:graphicFrame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646" y="2438099"/>
            <a:ext cx="6768546" cy="3981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21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0"/>
            <a:ext cx="1223175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49697" y="71024"/>
            <a:ext cx="1223175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883615"/>
              </p:ext>
            </p:extLst>
          </p:nvPr>
        </p:nvGraphicFramePr>
        <p:xfrm>
          <a:off x="646043" y="347870"/>
          <a:ext cx="11111947" cy="2651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111947">
                  <a:extLst>
                    <a:ext uri="{9D8B030D-6E8A-4147-A177-3AD203B41FA5}">
                      <a16:colId xmlns:a16="http://schemas.microsoft.com/office/drawing/2014/main" val="2922235983"/>
                    </a:ext>
                  </a:extLst>
                </a:gridCol>
              </a:tblGrid>
              <a:tr h="2596836">
                <a:tc>
                  <a:txBody>
                    <a:bodyPr/>
                    <a:lstStyle/>
                    <a:p>
                      <a:r>
                        <a:rPr lang="ru-RU" sz="2400" kern="1200" dirty="0" smtClean="0">
                          <a:effectLst/>
                          <a:latin typeface="Monotype Corsiva" panose="03010101010201010101" pitchFamily="66" charset="0"/>
                        </a:rPr>
                        <a:t>1. Человек, пишущий басни. (Баснописец.)</a:t>
                      </a:r>
                    </a:p>
                    <a:p>
                      <a:r>
                        <a:rPr lang="ru-RU" sz="2400" kern="1200" dirty="0" smtClean="0">
                          <a:effectLst/>
                          <a:latin typeface="Monotype Corsiva" panose="03010101010201010101" pitchFamily="66" charset="0"/>
                        </a:rPr>
                        <a:t>2. Вид литературного произведения. (Басня.)</a:t>
                      </a:r>
                    </a:p>
                    <a:p>
                      <a:r>
                        <a:rPr lang="ru-RU" sz="2400" kern="1200" dirty="0" smtClean="0">
                          <a:effectLst/>
                          <a:latin typeface="Monotype Corsiva" panose="03010101010201010101" pitchFamily="66" charset="0"/>
                        </a:rPr>
                        <a:t>3.Известный русский баснописец. (Крылов.)</a:t>
                      </a:r>
                    </a:p>
                    <a:p>
                      <a:r>
                        <a:rPr lang="ru-RU" sz="2400" kern="1200" dirty="0" smtClean="0">
                          <a:effectLst/>
                          <a:latin typeface="Monotype Corsiva" panose="03010101010201010101" pitchFamily="66" charset="0"/>
                        </a:rPr>
                        <a:t>4.Перенесение человеческих черт на неодушевлённые предметы и явления. (Олицетворение.)</a:t>
                      </a:r>
                    </a:p>
                    <a:p>
                      <a:r>
                        <a:rPr lang="ru-RU" sz="2400" kern="1200" dirty="0" smtClean="0">
                          <a:effectLst/>
                          <a:latin typeface="Monotype Corsiva" panose="03010101010201010101" pitchFamily="66" charset="0"/>
                        </a:rPr>
                        <a:t>5.Весёлая добродушная насмешка. (Юмор.)</a:t>
                      </a:r>
                    </a:p>
                    <a:p>
                      <a:r>
                        <a:rPr lang="ru-RU" sz="2400" kern="1200" dirty="0" smtClean="0">
                          <a:effectLst/>
                          <a:latin typeface="Monotype Corsiva" panose="03010101010201010101" pitchFamily="66" charset="0"/>
                        </a:rPr>
                        <a:t>6.Иносказательное изображение предмета, явления с целью наиболее наглядно показать его существенные черты. (Аллегория.) </a:t>
                      </a:r>
                      <a:endParaRPr lang="ru-RU" sz="2400" dirty="0">
                        <a:latin typeface="Monotype Corsiva" panose="03010101010201010101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831105"/>
                  </a:ext>
                </a:extLst>
              </a:tr>
            </a:tbl>
          </a:graphicData>
        </a:graphic>
      </p:graphicFrame>
      <p:pic>
        <p:nvPicPr>
          <p:cNvPr id="10" name="Рисунок 9" descr="https://documents.infourok.ru/ce83ff06-1fa0-4212-811d-a327bb70ca23/0/image00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990" y="3170583"/>
            <a:ext cx="5138531" cy="33395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329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198890"/>
              </p:ext>
            </p:extLst>
          </p:nvPr>
        </p:nvGraphicFramePr>
        <p:xfrm>
          <a:off x="838200" y="1825625"/>
          <a:ext cx="10515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1355930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337628"/>
                  </a:ext>
                </a:extLst>
              </a:tr>
            </a:tbl>
          </a:graphicData>
        </a:graphic>
      </p:graphicFrame>
      <p:pic>
        <p:nvPicPr>
          <p:cNvPr id="1026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0"/>
            <a:ext cx="1223175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39757" y="1"/>
            <a:ext cx="12231757" cy="700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340090"/>
              </p:ext>
            </p:extLst>
          </p:nvPr>
        </p:nvGraphicFramePr>
        <p:xfrm>
          <a:off x="838200" y="719666"/>
          <a:ext cx="10681252" cy="1066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681252">
                  <a:extLst>
                    <a:ext uri="{9D8B030D-6E8A-4147-A177-3AD203B41FA5}">
                      <a16:colId xmlns:a16="http://schemas.microsoft.com/office/drawing/2014/main" val="2066431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Родился И. А. Крылов в Москве в 1769 г. в</a:t>
                      </a:r>
                      <a:r>
                        <a:rPr lang="ru-RU" sz="3200" b="1" kern="1200" baseline="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200" b="1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семье бедного армейского офицера</a:t>
                      </a:r>
                      <a:endParaRPr lang="ru-RU" sz="2800" dirty="0">
                        <a:latin typeface="Monotype Corsiva" panose="03010101010201010101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889795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517" y="2410353"/>
            <a:ext cx="6445526" cy="419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3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6452760"/>
              </p:ext>
            </p:extLst>
          </p:nvPr>
        </p:nvGraphicFramePr>
        <p:xfrm>
          <a:off x="838200" y="775252"/>
          <a:ext cx="10515600" cy="142121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2336821751"/>
                    </a:ext>
                  </a:extLst>
                </a:gridCol>
              </a:tblGrid>
              <a:tr h="142121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372507"/>
                  </a:ext>
                </a:extLst>
              </a:tr>
            </a:tbl>
          </a:graphicData>
        </a:graphic>
      </p:graphicFrame>
      <p:pic>
        <p:nvPicPr>
          <p:cNvPr id="1026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0"/>
            <a:ext cx="1223175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39757" y="1"/>
            <a:ext cx="12231757" cy="700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108180"/>
              </p:ext>
            </p:extLst>
          </p:nvPr>
        </p:nvGraphicFramePr>
        <p:xfrm>
          <a:off x="705679" y="506896"/>
          <a:ext cx="10664686" cy="241520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664686">
                  <a:extLst>
                    <a:ext uri="{9D8B030D-6E8A-4147-A177-3AD203B41FA5}">
                      <a16:colId xmlns:a16="http://schemas.microsoft.com/office/drawing/2014/main" val="2347527960"/>
                    </a:ext>
                  </a:extLst>
                </a:gridCol>
              </a:tblGrid>
              <a:tr h="24152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Отставка отца, отъезд в Тверь.</a:t>
                      </a:r>
                    </a:p>
                    <a:p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Дом, где жил Иван Крылов в Твери, находился в </a:t>
                      </a:r>
                      <a:r>
                        <a:rPr lang="ru-RU" sz="24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Затверечье</a:t>
                      </a:r>
                      <a:r>
                        <a:rPr lang="ru-RU" sz="24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.  Вместе с семьёй Крылов жил в доме бабушки, который располагался в начале улицы Советской, около Дома офицеров. </a:t>
                      </a:r>
                    </a:p>
                    <a:p>
                      <a:r>
                        <a:rPr lang="ru-RU" sz="24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Считается, что сегодня этот дом не сохранился, хотя посёлок и стоит на месте, но от XVIII века там остались первая линия по Волге и церкви.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170438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130" y="3428999"/>
            <a:ext cx="7146235" cy="31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8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1814769"/>
              </p:ext>
            </p:extLst>
          </p:nvPr>
        </p:nvGraphicFramePr>
        <p:xfrm>
          <a:off x="838200" y="1825625"/>
          <a:ext cx="10515600" cy="370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1640866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378710"/>
                  </a:ext>
                </a:extLst>
              </a:tr>
            </a:tbl>
          </a:graphicData>
        </a:graphic>
      </p:graphicFrame>
      <p:pic>
        <p:nvPicPr>
          <p:cNvPr id="1026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0"/>
            <a:ext cx="1223175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0"/>
            <a:ext cx="12231757" cy="700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68540"/>
              </p:ext>
            </p:extLst>
          </p:nvPr>
        </p:nvGraphicFramePr>
        <p:xfrm>
          <a:off x="1073425" y="719666"/>
          <a:ext cx="10207487" cy="944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207487">
                  <a:extLst>
                    <a:ext uri="{9D8B030D-6E8A-4147-A177-3AD203B41FA5}">
                      <a16:colId xmlns:a16="http://schemas.microsoft.com/office/drawing/2014/main" val="2674800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Мать – Мария Алексеевна Крылова,</a:t>
                      </a:r>
                      <a:r>
                        <a:rPr lang="ru-RU" sz="2800" b="0" i="0" kern="1200" baseline="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 п</a:t>
                      </a:r>
                      <a:r>
                        <a:rPr lang="ru-RU" sz="28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осле того, как не стало мужа, сама заботилась о воспитании сына.</a:t>
                      </a:r>
                      <a:endParaRPr lang="ru-RU" sz="2800" dirty="0">
                        <a:latin typeface="Monotype Corsiva" panose="03010101010201010101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730737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130" y="2045228"/>
            <a:ext cx="5913782" cy="481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3673690"/>
              </p:ext>
            </p:extLst>
          </p:nvPr>
        </p:nvGraphicFramePr>
        <p:xfrm>
          <a:off x="838200" y="1825625"/>
          <a:ext cx="10515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496724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301749"/>
                  </a:ext>
                </a:extLst>
              </a:tr>
            </a:tbl>
          </a:graphicData>
        </a:graphic>
      </p:graphicFrame>
      <p:pic>
        <p:nvPicPr>
          <p:cNvPr id="1026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0"/>
            <a:ext cx="1223175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39757" y="1"/>
            <a:ext cx="12231757" cy="700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892413"/>
              </p:ext>
            </p:extLst>
          </p:nvPr>
        </p:nvGraphicFramePr>
        <p:xfrm>
          <a:off x="821635" y="365124"/>
          <a:ext cx="10658061" cy="275576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658061">
                  <a:extLst>
                    <a:ext uri="{9D8B030D-6E8A-4147-A177-3AD203B41FA5}">
                      <a16:colId xmlns:a16="http://schemas.microsoft.com/office/drawing/2014/main" val="4080696878"/>
                    </a:ext>
                  </a:extLst>
                </a:gridCol>
              </a:tblGrid>
              <a:tr h="2755763">
                <a:tc>
                  <a:txBody>
                    <a:bodyPr/>
                    <a:lstStyle/>
                    <a:p>
                      <a:r>
                        <a:rPr lang="ru-RU" sz="28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После смерти отца для Крылова настали трудные времена. Уже в девять лет мальчик поступил на службу в губернский магистрат </a:t>
                      </a:r>
                      <a:r>
                        <a:rPr lang="ru-RU" sz="28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города Тверь, где до него работал отец. </a:t>
                      </a:r>
                      <a:r>
                        <a:rPr lang="ru-RU" sz="28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Несмотря на это, юный Иван уделял большое внимание своему образованию. Богатые соседи из милости разрешили ему заниматься французским вместе с их детьми.</a:t>
                      </a:r>
                      <a:r>
                        <a:rPr lang="ru-RU" sz="2800" b="0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8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Но в магистрате платили мало, и Крылов понял, что такое жить в нищете</a:t>
                      </a:r>
                      <a:endParaRPr lang="ru-RU" sz="2800" dirty="0">
                        <a:latin typeface="Monotype Corsiva" panose="03010101010201010101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994755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435" y="3255824"/>
            <a:ext cx="730526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0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5937192"/>
              </p:ext>
            </p:extLst>
          </p:nvPr>
        </p:nvGraphicFramePr>
        <p:xfrm>
          <a:off x="838200" y="1825625"/>
          <a:ext cx="10515600" cy="370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2114632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222385"/>
                  </a:ext>
                </a:extLst>
              </a:tr>
            </a:tbl>
          </a:graphicData>
        </a:graphic>
      </p:graphicFrame>
      <p:pic>
        <p:nvPicPr>
          <p:cNvPr id="1026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0"/>
            <a:ext cx="1223175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3" y="91710"/>
            <a:ext cx="12231757" cy="700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303366"/>
              </p:ext>
            </p:extLst>
          </p:nvPr>
        </p:nvGraphicFramePr>
        <p:xfrm>
          <a:off x="838200" y="487018"/>
          <a:ext cx="10515600" cy="31089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2209700930"/>
                    </a:ext>
                  </a:extLst>
                </a:gridCol>
              </a:tblGrid>
              <a:tr h="2852530"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Неудача первых пьес (трагедий) Ивана Крылова</a:t>
                      </a:r>
                      <a:r>
                        <a:rPr lang="ru-RU" sz="20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 заключалась в том, что их не печатали и не ставили в театре. </a:t>
                      </a:r>
                    </a:p>
                    <a:p>
                      <a:r>
                        <a:rPr lang="ru-RU" sz="20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Первая трагедия Крылова — «Филомела» — была </a:t>
                      </a:r>
                      <a:r>
                        <a:rPr lang="ru-RU" sz="20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подражательской</a:t>
                      </a:r>
                      <a:r>
                        <a:rPr lang="ru-RU" sz="20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 и, как отмечают исследователи, довольно слабой с художественной точки зрения. Широкой известности молодому автору она не принесло. </a:t>
                      </a:r>
                    </a:p>
                    <a:p>
                      <a:r>
                        <a:rPr lang="ru-RU" sz="20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Также невозможность появления на сцене многих пьес Крылова была связана с </a:t>
                      </a:r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остротой социальных и политических характеристик</a:t>
                      </a:r>
                      <a:r>
                        <a:rPr lang="ru-RU" sz="20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, резким осмеянием тогдашнего быта дворянского общества и прозрачными выпадами против литературных недругов. </a:t>
                      </a:r>
                    </a:p>
                    <a:p>
                      <a:r>
                        <a:rPr lang="ru-RU" sz="20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Кроме того, решающую роль в неудачах с постановкой пьес на сцену сыграло </a:t>
                      </a:r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2000" b="1" i="0" kern="1200" dirty="0" err="1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неблаговоление</a:t>
                      </a:r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» административных лиц</a:t>
                      </a:r>
                      <a:endParaRPr lang="ru-RU" sz="2000" b="0" i="0" kern="1200" dirty="0" smtClean="0">
                        <a:solidFill>
                          <a:schemeClr val="lt1"/>
                        </a:solidFill>
                        <a:effectLst/>
                        <a:latin typeface="Monotype Corsiva" panose="03010101010201010101" pitchFamily="66" charset="0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601180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357" y="3839764"/>
            <a:ext cx="5416826" cy="314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15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4184491"/>
              </p:ext>
            </p:extLst>
          </p:nvPr>
        </p:nvGraphicFramePr>
        <p:xfrm>
          <a:off x="838200" y="1825625"/>
          <a:ext cx="10515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3952946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371798"/>
                  </a:ext>
                </a:extLst>
              </a:tr>
            </a:tbl>
          </a:graphicData>
        </a:graphic>
      </p:graphicFrame>
      <p:pic>
        <p:nvPicPr>
          <p:cNvPr id="1026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0"/>
            <a:ext cx="1223175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39757" y="1"/>
            <a:ext cx="12231757" cy="700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978247"/>
              </p:ext>
            </p:extLst>
          </p:nvPr>
        </p:nvGraphicFramePr>
        <p:xfrm>
          <a:off x="1302026" y="719666"/>
          <a:ext cx="9760226" cy="1188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760226">
                  <a:extLst>
                    <a:ext uri="{9D8B030D-6E8A-4147-A177-3AD203B41FA5}">
                      <a16:colId xmlns:a16="http://schemas.microsoft.com/office/drawing/2014/main" val="156795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Monotype Corsiva" panose="03010101010201010101" pitchFamily="66" charset="0"/>
                        </a:rPr>
                        <a:t>1786–1788 – созданы комедии “Бешеная семья”, “Сочинитель в прихожей”, “Проказники” и трагедия “Филомела”.  Имя молодого драматурга приобретает известность в театральных и литературных  кругах</a:t>
                      </a:r>
                      <a:endParaRPr lang="ru-RU" sz="2400" dirty="0">
                        <a:latin typeface="Monotype Corsiva" panose="03010101010201010101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173617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752" y="2431732"/>
            <a:ext cx="62865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38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3515581"/>
              </p:ext>
            </p:extLst>
          </p:nvPr>
        </p:nvGraphicFramePr>
        <p:xfrm>
          <a:off x="838200" y="1825625"/>
          <a:ext cx="10515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513535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620586"/>
                  </a:ext>
                </a:extLst>
              </a:tr>
            </a:tbl>
          </a:graphicData>
        </a:graphic>
      </p:graphicFrame>
      <p:pic>
        <p:nvPicPr>
          <p:cNvPr id="1026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0"/>
            <a:ext cx="1223175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39757" y="1"/>
            <a:ext cx="12231757" cy="700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459756"/>
              </p:ext>
            </p:extLst>
          </p:nvPr>
        </p:nvGraphicFramePr>
        <p:xfrm>
          <a:off x="838200" y="365124"/>
          <a:ext cx="10889974" cy="3383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889974">
                  <a:extLst>
                    <a:ext uri="{9D8B030D-6E8A-4147-A177-3AD203B41FA5}">
                      <a16:colId xmlns:a16="http://schemas.microsoft.com/office/drawing/2014/main" val="1632327311"/>
                    </a:ext>
                  </a:extLst>
                </a:gridCol>
              </a:tblGrid>
              <a:tr h="3242780">
                <a:tc>
                  <a:txBody>
                    <a:bodyPr/>
                    <a:lstStyle/>
                    <a:p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И. А. Крылов выпускал следующие журналы</a:t>
                      </a:r>
                      <a:r>
                        <a:rPr lang="ru-RU" sz="24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«Почта духов»</a:t>
                      </a:r>
                      <a:r>
                        <a:rPr lang="ru-RU" sz="24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. Ежемесячный сатирический журнал, который выходил в 1789 году с января по август.  Представлял собой переписку арабского философа и волшебника </a:t>
                      </a:r>
                      <a:r>
                        <a:rPr lang="ru-RU" sz="2400" b="0" i="0" kern="1200" dirty="0" err="1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Маликульмулька</a:t>
                      </a:r>
                      <a:r>
                        <a:rPr lang="ru-RU" sz="24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 с представителями стихий. </a:t>
                      </a:r>
                    </a:p>
                    <a:p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«Зритель»</a:t>
                      </a:r>
                      <a:r>
                        <a:rPr lang="ru-RU" sz="24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.  Выпускался в 1792–1793 годах.  В нём можно было прочитать описание состояния русской сцены, анализ репертуара и актёрского исполнения, а также заметки о поведении зрителей во время представления и театральном быте. </a:t>
                      </a:r>
                    </a:p>
                    <a:p>
                      <a:r>
                        <a:rPr lang="ru-RU" sz="2400" b="1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«Санкт-Петербургский Меркурий»</a:t>
                      </a:r>
                      <a:r>
                        <a:rPr lang="ru-RU" sz="24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. Издавался Крыловым совместно с А. И. Клушиным в 1793 году.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005916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650" y="3883340"/>
            <a:ext cx="5874854" cy="289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1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9174604"/>
              </p:ext>
            </p:extLst>
          </p:nvPr>
        </p:nvGraphicFramePr>
        <p:xfrm>
          <a:off x="838200" y="1825625"/>
          <a:ext cx="10515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1688110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115921"/>
                  </a:ext>
                </a:extLst>
              </a:tr>
            </a:tbl>
          </a:graphicData>
        </a:graphic>
      </p:graphicFrame>
      <p:pic>
        <p:nvPicPr>
          <p:cNvPr id="1026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0"/>
            <a:ext cx="1223175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39757" y="1"/>
            <a:ext cx="12231757" cy="700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348" y="477078"/>
            <a:ext cx="8040756" cy="592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8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3661601"/>
              </p:ext>
            </p:extLst>
          </p:nvPr>
        </p:nvGraphicFramePr>
        <p:xfrm>
          <a:off x="838200" y="1825625"/>
          <a:ext cx="10515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1945696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638935"/>
                  </a:ext>
                </a:extLst>
              </a:tr>
            </a:tbl>
          </a:graphicData>
        </a:graphic>
      </p:graphicFrame>
      <p:pic>
        <p:nvPicPr>
          <p:cNvPr id="1026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0"/>
            <a:ext cx="1223175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39757" y="1"/>
            <a:ext cx="12231757" cy="700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791579"/>
              </p:ext>
            </p:extLst>
          </p:nvPr>
        </p:nvGraphicFramePr>
        <p:xfrm>
          <a:off x="838200" y="228600"/>
          <a:ext cx="10750826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50826">
                  <a:extLst>
                    <a:ext uri="{9D8B030D-6E8A-4147-A177-3AD203B41FA5}">
                      <a16:colId xmlns:a16="http://schemas.microsoft.com/office/drawing/2014/main" val="2275887957"/>
                    </a:ext>
                  </a:extLst>
                </a:gridCol>
              </a:tblGrid>
              <a:tr h="2623930"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Иван Андреевич Крылов написал более 200 басен</a:t>
                      </a:r>
                      <a:r>
                        <a:rPr lang="ru-RU" sz="20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.  В одних он обличал русскую действительность, в других — людские пороки, третьи — просто стихотворные анекдоты. </a:t>
                      </a:r>
                      <a:r>
                        <a:rPr lang="ru-RU" sz="2000" b="0" i="0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5</a:t>
                      </a:r>
                      <a:endParaRPr lang="ru-RU" sz="2000" b="0" i="0" kern="1200" dirty="0" smtClean="0">
                        <a:solidFill>
                          <a:schemeClr val="lt1"/>
                        </a:solidFill>
                        <a:effectLst/>
                        <a:latin typeface="Monotype Corsiva" panose="03010101010201010101" pitchFamily="66" charset="0"/>
                        <a:ea typeface="+mn-ea"/>
                        <a:cs typeface="+mn-cs"/>
                      </a:endParaRPr>
                    </a:p>
                    <a:p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Успех и слава баснописца начались с выпуска первой книги его басен весной 1809 года</a:t>
                      </a:r>
                      <a:r>
                        <a:rPr lang="ru-RU" sz="20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. Этот сборник имел ошеломляющий успех. В 1811 году была издана вторая книга «Новые басни», которая дополняла первую. 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Басни Крылова быстро получили широкую известность</a:t>
                      </a:r>
                      <a:r>
                        <a:rPr lang="ru-RU" sz="20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. Уже в 1824 году в Париже вышел двухтомник его басен в переводе на французский и итальянский. Дальше следовали переводы на большинство европейских языков. </a:t>
                      </a:r>
                    </a:p>
                    <a:p>
                      <a:r>
                        <a:rPr lang="ru-RU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При жизни писателя около 80 тысяч сборников басен были проданы</a:t>
                      </a:r>
                      <a:r>
                        <a:rPr lang="ru-RU" sz="2000" b="0" i="0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166451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853" y="3409122"/>
            <a:ext cx="7156174" cy="328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38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7166983"/>
              </p:ext>
            </p:extLst>
          </p:nvPr>
        </p:nvGraphicFramePr>
        <p:xfrm>
          <a:off x="838200" y="1825625"/>
          <a:ext cx="10515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769000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348140"/>
                  </a:ext>
                </a:extLst>
              </a:tr>
            </a:tbl>
          </a:graphicData>
        </a:graphic>
      </p:graphicFrame>
      <p:pic>
        <p:nvPicPr>
          <p:cNvPr id="1026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0"/>
            <a:ext cx="1223175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-150536"/>
            <a:ext cx="12231757" cy="700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071912"/>
              </p:ext>
            </p:extLst>
          </p:nvPr>
        </p:nvGraphicFramePr>
        <p:xfrm>
          <a:off x="2594113" y="240732"/>
          <a:ext cx="8759686" cy="103147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759686">
                  <a:extLst>
                    <a:ext uri="{9D8B030D-6E8A-4147-A177-3AD203B41FA5}">
                      <a16:colId xmlns:a16="http://schemas.microsoft.com/office/drawing/2014/main" val="2251859775"/>
                    </a:ext>
                  </a:extLst>
                </a:gridCol>
              </a:tblGrid>
              <a:tr h="1031478">
                <a:tc>
                  <a:txBody>
                    <a:bodyPr/>
                    <a:lstStyle/>
                    <a:p>
                      <a:pPr algn="ctr"/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Памятник Ивану Андреевичу Крылову, знаменитому русскому баснописцу, установлен в </a:t>
                      </a:r>
                      <a:r>
                        <a:rPr lang="ru-RU" sz="2800" b="1" kern="1200" dirty="0" err="1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Затьмацкой</a:t>
                      </a:r>
                      <a:r>
                        <a:rPr lang="ru-RU" sz="2800" b="1" kern="1200" dirty="0" smtClean="0">
                          <a:solidFill>
                            <a:schemeClr val="lt1"/>
                          </a:solidFill>
                          <a:effectLst/>
                          <a:latin typeface="Monotype Corsiva" panose="03010101010201010101" pitchFamily="66" charset="0"/>
                          <a:ea typeface="+mn-ea"/>
                          <a:cs typeface="+mn-cs"/>
                        </a:rPr>
                        <a:t> части Твери</a:t>
                      </a:r>
                      <a:endParaRPr lang="ru-RU" sz="2800" dirty="0">
                        <a:latin typeface="Monotype Corsiva" panose="03010101010201010101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317274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164" y="1512942"/>
            <a:ext cx="7298635" cy="509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1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1026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0"/>
            <a:ext cx="1223175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3" y="69574"/>
            <a:ext cx="12231757" cy="700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887" y="764794"/>
            <a:ext cx="7424530" cy="578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54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Объект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56322" y="0"/>
            <a:ext cx="1223175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cdn.culture.ru/images/faf5638f-409a-527b-832b-09eb743631f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30" r="136" b="337"/>
          <a:stretch/>
        </p:blipFill>
        <p:spPr bwMode="auto">
          <a:xfrm>
            <a:off x="-39757" y="1"/>
            <a:ext cx="12231757" cy="7008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38199" y="437323"/>
            <a:ext cx="1088003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Источники:</a:t>
            </a:r>
            <a:endParaRPr lang="ru-RU" dirty="0" smtClean="0">
              <a:hlinkClick r:id="rId3"/>
            </a:endParaRPr>
          </a:p>
          <a:p>
            <a:pPr marL="342900" indent="-342900">
              <a:buAutoNum type="arabicPeriod"/>
            </a:pPr>
            <a:r>
              <a:rPr lang="en-US" dirty="0" smtClean="0">
                <a:hlinkClick r:id="rId3"/>
              </a:rPr>
              <a:t>https://avatars.mds.yandex.net/get-entity_search/2114485/952453673/S600xU_2x</a:t>
            </a:r>
            <a:endParaRPr lang="ru-RU" dirty="0"/>
          </a:p>
          <a:p>
            <a:pPr marL="342900" indent="-342900">
              <a:buAutoNum type="arabicPeriod"/>
            </a:pPr>
            <a:r>
              <a:rPr lang="ru-RU" dirty="0" smtClean="0">
                <a:hlinkClick r:id="rId4"/>
              </a:rPr>
              <a:t> </a:t>
            </a:r>
            <a:r>
              <a:rPr lang="en-US" dirty="0" smtClean="0">
                <a:hlinkClick r:id="rId4"/>
              </a:rPr>
              <a:t>https://litvek.com/icl/i/66/35766/_02.jpg</a:t>
            </a:r>
            <a:r>
              <a:rPr lang="ru-RU" dirty="0" smtClean="0"/>
              <a:t> </a:t>
            </a:r>
          </a:p>
          <a:p>
            <a:r>
              <a:rPr lang="ru-RU" dirty="0" smtClean="0"/>
              <a:t>3. </a:t>
            </a:r>
            <a:r>
              <a:rPr lang="en-US" dirty="0" smtClean="0">
                <a:hlinkClick r:id="rId5"/>
              </a:rPr>
              <a:t>https://rutraveller.ru/icache/place/1/195/037/119537_890x565.jpg</a:t>
            </a:r>
            <a:r>
              <a:rPr lang="ru-RU" dirty="0" smtClean="0"/>
              <a:t> </a:t>
            </a:r>
          </a:p>
          <a:p>
            <a:r>
              <a:rPr lang="ru-RU" dirty="0" smtClean="0"/>
              <a:t>4. </a:t>
            </a:r>
            <a:r>
              <a:rPr lang="en-US" dirty="0" smtClean="0">
                <a:hlinkClick r:id="rId6"/>
              </a:rPr>
              <a:t>https://spadilo.ru/biography/ivan-andreevich-krylov/</a:t>
            </a:r>
            <a:r>
              <a:rPr lang="ru-RU" dirty="0" smtClean="0"/>
              <a:t> </a:t>
            </a:r>
          </a:p>
          <a:p>
            <a:r>
              <a:rPr lang="ru-RU" dirty="0" smtClean="0"/>
              <a:t>5. </a:t>
            </a:r>
            <a:r>
              <a:rPr lang="en-US" dirty="0" smtClean="0">
                <a:hlinkClick r:id="rId7"/>
              </a:rPr>
              <a:t>https://ru.m.wikipedia.org/wiki/</a:t>
            </a:r>
            <a:r>
              <a:rPr lang="ru-RU" dirty="0" smtClean="0">
                <a:hlinkClick r:id="rId7"/>
              </a:rPr>
              <a:t>Файл:</a:t>
            </a:r>
            <a:r>
              <a:rPr lang="en-US" dirty="0" smtClean="0">
                <a:hlinkClick r:id="rId7"/>
              </a:rPr>
              <a:t>Maria_Alexeevna_Krylova.jpg</a:t>
            </a:r>
            <a:r>
              <a:rPr lang="ru-RU" dirty="0" smtClean="0"/>
              <a:t> </a:t>
            </a:r>
          </a:p>
          <a:p>
            <a:r>
              <a:rPr lang="ru-RU" dirty="0" smtClean="0"/>
              <a:t>6. </a:t>
            </a:r>
            <a:r>
              <a:rPr lang="en-US" dirty="0" smtClean="0">
                <a:hlinkClick r:id="rId8"/>
              </a:rPr>
              <a:t>https://yandex.ru/support/search/ru/</a:t>
            </a:r>
            <a:r>
              <a:rPr lang="ru-RU" dirty="0" smtClean="0"/>
              <a:t> </a:t>
            </a:r>
          </a:p>
          <a:p>
            <a:r>
              <a:rPr lang="ru-RU" dirty="0" smtClean="0"/>
              <a:t>7. </a:t>
            </a:r>
            <a:r>
              <a:rPr lang="ru-RU" dirty="0" smtClean="0">
                <a:hlinkClick r:id="rId9"/>
              </a:rPr>
              <a:t>https://litfest.ru/biografii/krylov.html</a:t>
            </a:r>
            <a:r>
              <a:rPr lang="ru-RU" dirty="0" smtClean="0"/>
              <a:t> </a:t>
            </a:r>
          </a:p>
          <a:p>
            <a:r>
              <a:rPr lang="ru-RU" dirty="0" smtClean="0"/>
              <a:t>8. </a:t>
            </a:r>
            <a:r>
              <a:rPr lang="ru-RU" u="sng" dirty="0">
                <a:hlinkClick r:id="rId10"/>
              </a:rPr>
              <a:t>https://www.votpusk.ru/article/attractions/rossiya-centralnyi-r-n/tver/pamyatnik_i_a_krylovu_v_tveri-a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9. </a:t>
            </a:r>
            <a:r>
              <a:rPr lang="en-US" dirty="0" smtClean="0">
                <a:hlinkClick r:id="rId11"/>
              </a:rPr>
              <a:t>https://dzen.ru/a/Zc8qFC_hdxSmK4Cu</a:t>
            </a:r>
            <a:r>
              <a:rPr lang="ru-RU" dirty="0" smtClean="0"/>
              <a:t> </a:t>
            </a:r>
          </a:p>
          <a:p>
            <a:r>
              <a:rPr lang="ru-RU" dirty="0" smtClean="0"/>
              <a:t>10. </a:t>
            </a:r>
            <a:r>
              <a:rPr lang="en-US" dirty="0" smtClean="0">
                <a:hlinkClick r:id="rId12"/>
              </a:rPr>
              <a:t>https://multiurok.ru/files/priezientatsiia-ivan-andrieievich-krylov-s-blits-o.html?reg=ok?login=ok</a:t>
            </a:r>
            <a:r>
              <a:rPr lang="ru-RU" dirty="0" smtClean="0"/>
              <a:t> </a:t>
            </a:r>
          </a:p>
          <a:p>
            <a:r>
              <a:rPr lang="ru-RU" dirty="0" smtClean="0"/>
              <a:t>11. </a:t>
            </a:r>
            <a:r>
              <a:rPr lang="en-US" dirty="0" smtClean="0">
                <a:hlinkClick r:id="rId13"/>
              </a:rPr>
              <a:t>https://ppt4web.ru/literatura/andreevich-krylov-velikijj-russkijj-poehtbasnopisec.html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48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Words>269</Words>
  <Application>Microsoft Office PowerPoint</Application>
  <PresentationFormat>Широкоэкранный</PresentationFormat>
  <Paragraphs>40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Cascadia Mono SemiLight</vt:lpstr>
      <vt:lpstr>Monotype Corsiva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PC</cp:lastModifiedBy>
  <cp:revision>14</cp:revision>
  <dcterms:created xsi:type="dcterms:W3CDTF">2024-10-23T12:58:18Z</dcterms:created>
  <dcterms:modified xsi:type="dcterms:W3CDTF">2024-10-23T15:41:47Z</dcterms:modified>
</cp:coreProperties>
</file>