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3" r:id="rId18"/>
    <p:sldId id="274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EBEC3-B9F3-45D7-A892-9A1ED62D469B}" type="datetimeFigureOut">
              <a:rPr lang="ru-RU" smtClean="0"/>
              <a:pPr/>
              <a:t>29.11.2023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3FB32-D7BE-47EE-B7D0-C6DC49CB50D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EBEC3-B9F3-45D7-A892-9A1ED62D469B}" type="datetimeFigureOut">
              <a:rPr lang="ru-RU" smtClean="0"/>
              <a:pPr/>
              <a:t>29.11.2023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3FB32-D7BE-47EE-B7D0-C6DC49CB50D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EBEC3-B9F3-45D7-A892-9A1ED62D469B}" type="datetimeFigureOut">
              <a:rPr lang="ru-RU" smtClean="0"/>
              <a:pPr/>
              <a:t>29.11.2023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3FB32-D7BE-47EE-B7D0-C6DC49CB50D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EBEC3-B9F3-45D7-A892-9A1ED62D469B}" type="datetimeFigureOut">
              <a:rPr lang="ru-RU" smtClean="0"/>
              <a:pPr/>
              <a:t>29.11.2023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3FB32-D7BE-47EE-B7D0-C6DC49CB50D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EBEC3-B9F3-45D7-A892-9A1ED62D469B}" type="datetimeFigureOut">
              <a:rPr lang="ru-RU" smtClean="0"/>
              <a:pPr/>
              <a:t>29.11.2023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3FB32-D7BE-47EE-B7D0-C6DC49CB50D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EBEC3-B9F3-45D7-A892-9A1ED62D469B}" type="datetimeFigureOut">
              <a:rPr lang="ru-RU" smtClean="0"/>
              <a:pPr/>
              <a:t>29.11.2023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3FB32-D7BE-47EE-B7D0-C6DC49CB50D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EBEC3-B9F3-45D7-A892-9A1ED62D469B}" type="datetimeFigureOut">
              <a:rPr lang="ru-RU" smtClean="0"/>
              <a:pPr/>
              <a:t>29.11.2023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3FB32-D7BE-47EE-B7D0-C6DC49CB50D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EBEC3-B9F3-45D7-A892-9A1ED62D469B}" type="datetimeFigureOut">
              <a:rPr lang="ru-RU" smtClean="0"/>
              <a:pPr/>
              <a:t>29.11.2023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3FB32-D7BE-47EE-B7D0-C6DC49CB50D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EBEC3-B9F3-45D7-A892-9A1ED62D469B}" type="datetimeFigureOut">
              <a:rPr lang="ru-RU" smtClean="0"/>
              <a:pPr/>
              <a:t>29.11.2023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FD63FB32-D7BE-47EE-B7D0-C6DC49CB50D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EBEC3-B9F3-45D7-A892-9A1ED62D469B}" type="datetimeFigureOut">
              <a:rPr lang="ru-RU" smtClean="0"/>
              <a:pPr/>
              <a:t>29.11.2023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3FB32-D7BE-47EE-B7D0-C6DC49CB50D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EBEC3-B9F3-45D7-A892-9A1ED62D469B}" type="datetimeFigureOut">
              <a:rPr lang="ru-RU" smtClean="0"/>
              <a:pPr/>
              <a:t>29.11.2023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3FB32-D7BE-47EE-B7D0-C6DC49CB50D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F4EBEC3-B9F3-45D7-A892-9A1ED62D469B}" type="datetimeFigureOut">
              <a:rPr lang="ru-RU" smtClean="0"/>
              <a:pPr/>
              <a:t>29.11.2023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D63FB32-D7BE-47EE-B7D0-C6DC49CB50D7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ru-RU" dirty="0" smtClean="0"/>
              <a:t>«Всё в </a:t>
            </a:r>
            <a:r>
              <a:rPr lang="ru-RU" smtClean="0"/>
              <a:t>твоих </a:t>
            </a:r>
            <a:r>
              <a:rPr lang="ru-RU" smtClean="0"/>
              <a:t>руках!»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МОУ </a:t>
            </a:r>
            <a:r>
              <a:rPr lang="ru-RU" dirty="0" err="1" smtClean="0"/>
              <a:t>Максимковская</a:t>
            </a:r>
            <a:r>
              <a:rPr lang="ru-RU" dirty="0" smtClean="0"/>
              <a:t> ООШ</a:t>
            </a:r>
          </a:p>
          <a:p>
            <a:r>
              <a:rPr lang="ru-RU" dirty="0" smtClean="0"/>
              <a:t>Пименова О.В. учитель биологии, </a:t>
            </a:r>
          </a:p>
          <a:p>
            <a:r>
              <a:rPr lang="ru-RU" dirty="0" smtClean="0"/>
              <a:t>классный руководитель.</a:t>
            </a:r>
          </a:p>
          <a:p>
            <a:r>
              <a:rPr lang="ru-RU" dirty="0" smtClean="0"/>
              <a:t>2023г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714356"/>
            <a:ext cx="8258204" cy="5610244"/>
          </a:xfrm>
        </p:spPr>
        <p:txBody>
          <a:bodyPr>
            <a:normAutofit fontScale="92500" lnSpcReduction="20000"/>
          </a:bodyPr>
          <a:lstStyle/>
          <a:p>
            <a:r>
              <a:rPr lang="ru-RU" i="1" dirty="0" smtClean="0">
                <a:latin typeface="Calibri" pitchFamily="34" charset="0"/>
                <a:cs typeface="Iskoola Pota" pitchFamily="34" charset="0"/>
              </a:rPr>
              <a:t>В древности жил-был один мудрец, к которому люди приходили за советом. Всем он помогал, люди ему доверяли и очень уважали его возраст, жизненный опыт и мудрость. И вот однажды один завистливый человек решил опозорить мудреца в присутствии многих людей. Завистник и хитрец придумал целый план, как это сделать: "Я поймаю бабочку и в закрытых ладонях принесу мудрецу, потом спрошу его, как он думает, живая у меня в руках бабочка или мертвая. Если мудрец скажет, что живая, я сомкну плотно ладони, раздавлю бабочку и, раскрыв руки, скажу, что наш великий мудрец ошибся. Если мудрец скажет, что бабочка мертвая, я распахну ладони, бабочка вылетит живая и невредимая и скажу, что наш великий мудрец ошибся”. Так и сделал завистник, поймал бабочку и пошел к мудрецу. Когда он спросил мудреца, какая у него в ладонях бабочка, мудрец ответил: "Все в твоих руках”.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scale_1200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одержимое 6"/>
          <p:cNvSpPr>
            <a:spLocks noGrp="1"/>
          </p:cNvSpPr>
          <p:nvPr>
            <p:ph idx="4294967295"/>
          </p:nvPr>
        </p:nvSpPr>
        <p:spPr>
          <a:xfrm>
            <a:off x="0" y="0"/>
            <a:ext cx="9144000" cy="6857999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endParaRPr lang="ru-RU" dirty="0" smtClean="0"/>
          </a:p>
          <a:p>
            <a:r>
              <a:rPr lang="ru-RU" dirty="0" smtClean="0"/>
              <a:t>1.    Что такое наркомания?</a:t>
            </a:r>
          </a:p>
          <a:p>
            <a:r>
              <a:rPr lang="ru-RU" dirty="0" smtClean="0"/>
              <a:t>А) болезнь ; В) вредная привычка ; С) преступление.</a:t>
            </a:r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2. Почему подростки употребляют наркотики?</a:t>
            </a:r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3. Есть ли оправдание утех, кто принимает наркотики?</a:t>
            </a:r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4. Чай, кофе, пиво – это наркотики?</a:t>
            </a:r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5. Как ты относишься к наркоманам?</a:t>
            </a:r>
          </a:p>
          <a:p>
            <a:r>
              <a:rPr lang="ru-RU" dirty="0" smtClean="0"/>
              <a:t>    А) ненавидишь                  С) жалеешь </a:t>
            </a:r>
          </a:p>
          <a:p>
            <a:r>
              <a:rPr lang="ru-RU" dirty="0" smtClean="0"/>
              <a:t>    В) равнодушен                    Д) что-то другое</a:t>
            </a:r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6. Приведите самый сильный аргумент в пользу отказа от         наркотиков.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071546"/>
            <a:ext cx="8229600" cy="1214446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Наркомания – что это?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Содержимое 3" descr="Вопрос для презентации (19)_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929454" y="5000636"/>
            <a:ext cx="2214546" cy="1857364"/>
          </a:xfrm>
        </p:spPr>
      </p:pic>
      <p:sp>
        <p:nvSpPr>
          <p:cNvPr id="5" name="Прямоугольник 4"/>
          <p:cNvSpPr/>
          <p:nvPr/>
        </p:nvSpPr>
        <p:spPr>
          <a:xfrm>
            <a:off x="214282" y="1928802"/>
            <a:ext cx="864399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Calibri" pitchFamily="34" charset="0"/>
              </a:rPr>
              <a:t>Наркомания (от греч. </a:t>
            </a:r>
            <a:r>
              <a:rPr lang="ru-RU" sz="2400" dirty="0" err="1">
                <a:latin typeface="Calibri" pitchFamily="34" charset="0"/>
              </a:rPr>
              <a:t>narke</a:t>
            </a:r>
            <a:r>
              <a:rPr lang="ru-RU" sz="2400" dirty="0">
                <a:latin typeface="Calibri" pitchFamily="34" charset="0"/>
              </a:rPr>
              <a:t> – оцепенение и </a:t>
            </a:r>
            <a:r>
              <a:rPr lang="ru-RU" sz="2400" dirty="0" err="1">
                <a:latin typeface="Calibri" pitchFamily="34" charset="0"/>
              </a:rPr>
              <a:t>mania</a:t>
            </a:r>
            <a:r>
              <a:rPr lang="ru-RU" sz="2400" dirty="0">
                <a:latin typeface="Calibri" pitchFamily="34" charset="0"/>
              </a:rPr>
              <a:t> – безумие, восторженность) – в медицине болезнь, характеризующаяся патологическим влечением к наркотикам, приводящим к тяжелым нарушениям функций организма; в психологии – потребность употреблении какого-либо лекарственного средства или химических веществ для </a:t>
            </a:r>
            <a:r>
              <a:rPr lang="ru-RU" sz="2400" dirty="0" err="1">
                <a:latin typeface="Calibri" pitchFamily="34" charset="0"/>
              </a:rPr>
              <a:t>избежания</a:t>
            </a:r>
            <a:r>
              <a:rPr lang="ru-RU" sz="2400" dirty="0">
                <a:latin typeface="Calibri" pitchFamily="34" charset="0"/>
              </a:rPr>
              <a:t> дискомфорта, возникающего при прекращении употребления, т.е. зависимость от химических веществ; в социологии – вид отклоняющегося поведения.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b="1" dirty="0" smtClean="0">
                <a:solidFill>
                  <a:srgbClr val="0070C0"/>
                </a:solidFill>
              </a:rPr>
              <a:t>Наркомания, включает две формы зависимости:</a:t>
            </a: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b="1" dirty="0" smtClean="0">
                <a:latin typeface="Calibri" pitchFamily="34" charset="0"/>
              </a:rPr>
              <a:t>Психическая зависимость</a:t>
            </a:r>
            <a:r>
              <a:rPr lang="ru-RU" dirty="0" smtClean="0">
                <a:latin typeface="Calibri" pitchFamily="34" charset="0"/>
              </a:rPr>
              <a:t> – состояние организма, характеризующееся патологической потребностью в употреблении какого-либо лекарственного средства или химического вещества для </a:t>
            </a:r>
            <a:r>
              <a:rPr lang="ru-RU" dirty="0" err="1" smtClean="0">
                <a:latin typeface="Calibri" pitchFamily="34" charset="0"/>
              </a:rPr>
              <a:t>избежания</a:t>
            </a:r>
            <a:r>
              <a:rPr lang="ru-RU" dirty="0" smtClean="0">
                <a:latin typeface="Calibri" pitchFamily="34" charset="0"/>
              </a:rPr>
              <a:t> нарушений психики или дискомфорта, возникающих при прекращении употребления вещества, вызвавшего зависимость, но без соматических явлений абстиненции. </a:t>
            </a:r>
          </a:p>
          <a:p>
            <a:r>
              <a:rPr lang="ru-RU" b="1" dirty="0" smtClean="0">
                <a:latin typeface="Calibri" pitchFamily="34" charset="0"/>
              </a:rPr>
              <a:t>Физическая зависимость</a:t>
            </a:r>
            <a:r>
              <a:rPr lang="ru-RU" dirty="0" smtClean="0">
                <a:latin typeface="Calibri" pitchFamily="34" charset="0"/>
              </a:rPr>
              <a:t> – состояние, характеризующееся развитием абстиненции при прекращении приема вызвавшего зависимость вещества или после введения его антагонистов.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Содержимое 7" descr="3J0TmaEpQsI.jpg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357158" y="214290"/>
            <a:ext cx="8572560" cy="628654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4153672"/>
          </a:xfrm>
        </p:spPr>
        <p:txBody>
          <a:bodyPr>
            <a:normAutofit/>
          </a:bodyPr>
          <a:lstStyle/>
          <a:p>
            <a:pPr algn="ctr"/>
            <a:r>
              <a:rPr lang="ru-RU" sz="2700" b="1" dirty="0" smtClean="0">
                <a:solidFill>
                  <a:srgbClr val="C00000"/>
                </a:solidFill>
                <a:latin typeface="Calibri" pitchFamily="34" charset="0"/>
              </a:rPr>
              <a:t>Миф №1</a:t>
            </a:r>
            <a:r>
              <a:rPr lang="ru-RU" sz="6700" dirty="0" smtClean="0">
                <a:latin typeface="Calibri" pitchFamily="34" charset="0"/>
              </a:rPr>
              <a:t/>
            </a:r>
            <a:br>
              <a:rPr lang="ru-RU" sz="6700" dirty="0" smtClean="0">
                <a:latin typeface="Calibri" pitchFamily="34" charset="0"/>
              </a:rPr>
            </a:br>
            <a:r>
              <a:rPr lang="ru-RU" sz="3100" dirty="0" smtClean="0">
                <a:solidFill>
                  <a:srgbClr val="7030A0"/>
                </a:solidFill>
                <a:latin typeface="Calibri" pitchFamily="34" charset="0"/>
              </a:rPr>
              <a:t>Употребление наркотиков не болезнь, а баловство, дурная привычка.</a:t>
            </a:r>
            <a:br>
              <a:rPr lang="ru-RU" sz="3100" dirty="0" smtClean="0">
                <a:solidFill>
                  <a:srgbClr val="7030A0"/>
                </a:solidFill>
                <a:latin typeface="Calibri" pitchFamily="34" charset="0"/>
              </a:rPr>
            </a:br>
            <a:r>
              <a:rPr lang="ru-RU" sz="2000" dirty="0" smtClean="0">
                <a:solidFill>
                  <a:schemeClr val="tx1"/>
                </a:solidFill>
              </a:rPr>
              <a:t>Употребление наркотиков очень скоро приводит к возникновению болезни, название которой - наркомания. Основным симптомом этой страшной болезни является зависимость от употребления наркотика, который начинает играть в обмене веществ человека такую же роль, как воздух, вода и пища. Если эту болезнь вовремя не остановить, то она приводит к ранней и мучительной смерти, - так как изменения в организме становятся необратимыми</a:t>
            </a:r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000" dirty="0"/>
          </a:p>
        </p:txBody>
      </p:sp>
      <p:pic>
        <p:nvPicPr>
          <p:cNvPr id="18434" name="Picture 2" descr="d:\Рабочий стол\430-0.pn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928662" y="5357826"/>
            <a:ext cx="7572428" cy="107157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501092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1800" b="1" dirty="0" smtClean="0">
                <a:solidFill>
                  <a:srgbClr val="C00000"/>
                </a:solidFill>
              </a:rPr>
              <a:t/>
            </a:r>
            <a:br>
              <a:rPr lang="ru-RU" sz="1800" b="1" dirty="0" smtClean="0">
                <a:solidFill>
                  <a:srgbClr val="C00000"/>
                </a:solidFill>
              </a:rPr>
            </a:br>
            <a:r>
              <a:rPr lang="ru-RU" sz="1800" b="1" dirty="0" smtClean="0">
                <a:solidFill>
                  <a:srgbClr val="C00000"/>
                </a:solidFill>
              </a:rPr>
              <a:t/>
            </a:r>
            <a:br>
              <a:rPr lang="ru-RU" sz="1800" b="1" dirty="0" smtClean="0">
                <a:solidFill>
                  <a:srgbClr val="C00000"/>
                </a:solidFill>
              </a:rPr>
            </a:br>
            <a:r>
              <a:rPr lang="ru-RU" sz="1800" b="1" dirty="0" smtClean="0">
                <a:solidFill>
                  <a:srgbClr val="C00000"/>
                </a:solidFill>
              </a:rPr>
              <a:t/>
            </a:r>
            <a:br>
              <a:rPr lang="ru-RU" sz="1800" b="1" dirty="0" smtClean="0">
                <a:solidFill>
                  <a:srgbClr val="C00000"/>
                </a:solidFill>
              </a:rPr>
            </a:br>
            <a:r>
              <a:rPr lang="ru-RU" sz="2000" b="1" dirty="0" smtClean="0">
                <a:solidFill>
                  <a:srgbClr val="C00000"/>
                </a:solidFill>
              </a:rPr>
              <a:t>Миф №2</a:t>
            </a:r>
            <a:r>
              <a:rPr lang="ru-RU" sz="1200" dirty="0" smtClean="0"/>
              <a:t/>
            </a:r>
            <a:br>
              <a:rPr lang="ru-RU" sz="1200" dirty="0" smtClean="0"/>
            </a:br>
            <a:r>
              <a:rPr lang="ru-RU" sz="1200" dirty="0" smtClean="0"/>
              <a:t/>
            </a:r>
            <a:br>
              <a:rPr lang="ru-RU" sz="1200" dirty="0" smtClean="0"/>
            </a:br>
            <a:r>
              <a:rPr lang="ru-RU" sz="2700" dirty="0" smtClean="0">
                <a:solidFill>
                  <a:srgbClr val="7030A0"/>
                </a:solidFill>
              </a:rPr>
              <a:t>Наркомания излечима</a:t>
            </a:r>
            <a:r>
              <a:rPr lang="ru-RU" sz="1200" dirty="0" smtClean="0">
                <a:solidFill>
                  <a:srgbClr val="7030A0"/>
                </a:solidFill>
              </a:rPr>
              <a:t/>
            </a:r>
            <a:br>
              <a:rPr lang="ru-RU" sz="1200" dirty="0" smtClean="0">
                <a:solidFill>
                  <a:srgbClr val="7030A0"/>
                </a:solidFill>
              </a:rPr>
            </a:br>
            <a:r>
              <a:rPr lang="ru-RU" sz="2700" dirty="0" smtClean="0">
                <a:solidFill>
                  <a:schemeClr val="tx1"/>
                </a:solidFill>
                <a:latin typeface="Calibri" pitchFamily="34" charset="0"/>
              </a:rPr>
              <a:t>Наркомания неизлечима, иногда болезнь переходит в скрытую форму и стоит после</a:t>
            </a:r>
            <a:br>
              <a:rPr lang="ru-RU" sz="2700" dirty="0" smtClean="0">
                <a:solidFill>
                  <a:schemeClr val="tx1"/>
                </a:solidFill>
                <a:latin typeface="Calibri" pitchFamily="34" charset="0"/>
              </a:rPr>
            </a:br>
            <a:r>
              <a:rPr lang="ru-RU" sz="2700" dirty="0" smtClean="0">
                <a:solidFill>
                  <a:schemeClr val="tx1"/>
                </a:solidFill>
                <a:latin typeface="Calibri" pitchFamily="34" charset="0"/>
              </a:rPr>
              <a:t>долгого лечения хоть раз попробовать наркотик, как болезнь вспыхивает снова,</a:t>
            </a:r>
            <a:br>
              <a:rPr lang="ru-RU" sz="2700" dirty="0" smtClean="0">
                <a:solidFill>
                  <a:schemeClr val="tx1"/>
                </a:solidFill>
                <a:latin typeface="Calibri" pitchFamily="34" charset="0"/>
              </a:rPr>
            </a:br>
            <a:r>
              <a:rPr lang="ru-RU" sz="2700" dirty="0" smtClean="0">
                <a:solidFill>
                  <a:schemeClr val="tx1"/>
                </a:solidFill>
                <a:latin typeface="Calibri" pitchFamily="34" charset="0"/>
              </a:rPr>
              <a:t>приобретая более тяжелые формы. Поэтому считается, что наркоман, даже длительное время воздержавшийся от употребления наркотиков, является хронически больным.</a:t>
            </a:r>
            <a:r>
              <a:rPr lang="ru-RU" sz="2000" dirty="0" smtClean="0">
                <a:latin typeface="Calibri" pitchFamily="34" charset="0"/>
              </a:rPr>
              <a:t/>
            </a:r>
            <a:br>
              <a:rPr lang="ru-RU" sz="2000" dirty="0" smtClean="0">
                <a:latin typeface="Calibri" pitchFamily="34" charset="0"/>
              </a:rPr>
            </a:br>
            <a:r>
              <a:rPr lang="ru-RU" sz="6000" dirty="0" smtClean="0"/>
              <a:t/>
            </a:r>
            <a:br>
              <a:rPr lang="ru-RU" sz="6000" dirty="0" smtClean="0"/>
            </a:br>
            <a:endParaRPr lang="ru-RU" dirty="0"/>
          </a:p>
        </p:txBody>
      </p:sp>
      <p:pic>
        <p:nvPicPr>
          <p:cNvPr id="19458" name="Picture 2" descr="d:\Рабочий стол\E_yNKW35t5KDLYvG_G-YS3fWzqIKzF5v2Ym7f8OLSlSVXIJn7oWqfvw2IN6o51_x5vbs_u1D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619500" y="4357694"/>
            <a:ext cx="1905000" cy="21431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429654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Calibri" pitchFamily="34" charset="0"/>
              </a:rPr>
              <a:t>Миф №3</a:t>
            </a:r>
            <a:r>
              <a:rPr lang="ru-RU" sz="1300" dirty="0" smtClean="0">
                <a:solidFill>
                  <a:srgbClr val="7030A0"/>
                </a:solidFill>
                <a:latin typeface="Calibri" pitchFamily="34" charset="0"/>
              </a:rPr>
              <a:t/>
            </a:r>
            <a:br>
              <a:rPr lang="ru-RU" sz="1300" dirty="0" smtClean="0">
                <a:solidFill>
                  <a:srgbClr val="7030A0"/>
                </a:solidFill>
                <a:latin typeface="Calibri" pitchFamily="34" charset="0"/>
              </a:rPr>
            </a:br>
            <a:r>
              <a:rPr lang="ru-RU" sz="3100" dirty="0" smtClean="0">
                <a:solidFill>
                  <a:srgbClr val="7030A0"/>
                </a:solidFill>
                <a:latin typeface="Calibri" pitchFamily="34" charset="0"/>
              </a:rPr>
              <a:t>Наркотиками могут поделиться просто так, по доброте душевной.</a:t>
            </a:r>
            <a:r>
              <a:rPr lang="ru-RU" sz="1300" dirty="0" smtClean="0">
                <a:latin typeface="Calibri" pitchFamily="34" charset="0"/>
              </a:rPr>
              <a:t/>
            </a:r>
            <a:br>
              <a:rPr lang="ru-RU" sz="1300" dirty="0" smtClean="0">
                <a:latin typeface="Calibri" pitchFamily="34" charset="0"/>
              </a:rPr>
            </a:br>
            <a:r>
              <a:rPr lang="ru-RU" sz="1300" dirty="0" smtClean="0">
                <a:latin typeface="Calibri" pitchFamily="34" charset="0"/>
              </a:rPr>
              <a:t/>
            </a:r>
            <a:br>
              <a:rPr lang="ru-RU" sz="1300" dirty="0" smtClean="0">
                <a:latin typeface="Calibri" pitchFamily="34" charset="0"/>
              </a:rPr>
            </a:br>
            <a:r>
              <a:rPr lang="ru-RU" sz="2200" dirty="0" smtClean="0">
                <a:solidFill>
                  <a:schemeClr val="tx1"/>
                </a:solidFill>
                <a:latin typeface="Calibri" pitchFamily="34" charset="0"/>
              </a:rPr>
              <a:t>Есть такая поговорка: « Бесплатный сыр бывает только в мышеловке». Наркотики сначала предлагают бесплатно, человек привыкает и тогда с него начинают требовать деньги.</a:t>
            </a:r>
            <a:br>
              <a:rPr lang="ru-RU" sz="2200" dirty="0" smtClean="0">
                <a:solidFill>
                  <a:schemeClr val="tx1"/>
                </a:solidFill>
                <a:latin typeface="Calibri" pitchFamily="34" charset="0"/>
              </a:rPr>
            </a:br>
            <a:r>
              <a:rPr lang="ru-RU" sz="2200" dirty="0" smtClean="0">
                <a:solidFill>
                  <a:schemeClr val="tx1"/>
                </a:solidFill>
                <a:latin typeface="Calibri" pitchFamily="34" charset="0"/>
              </a:rPr>
              <a:t>Организму с каждым разом требуется все больше наркотика и денег, соответственно,</a:t>
            </a:r>
            <a:br>
              <a:rPr lang="ru-RU" sz="2200" dirty="0" smtClean="0">
                <a:solidFill>
                  <a:schemeClr val="tx1"/>
                </a:solidFill>
                <a:latin typeface="Calibri" pitchFamily="34" charset="0"/>
              </a:rPr>
            </a:br>
            <a:r>
              <a:rPr lang="ru-RU" sz="2200" dirty="0" smtClean="0">
                <a:solidFill>
                  <a:schemeClr val="tx1"/>
                </a:solidFill>
                <a:latin typeface="Calibri" pitchFamily="34" charset="0"/>
              </a:rPr>
              <a:t>тоже. И вот уже для того, чтобы каждый день иметь свою дозу, наркоман начинает</a:t>
            </a:r>
            <a:br>
              <a:rPr lang="ru-RU" sz="2200" dirty="0" smtClean="0">
                <a:solidFill>
                  <a:schemeClr val="tx1"/>
                </a:solidFill>
                <a:latin typeface="Calibri" pitchFamily="34" charset="0"/>
              </a:rPr>
            </a:br>
            <a:r>
              <a:rPr lang="ru-RU" sz="2200" dirty="0" smtClean="0">
                <a:solidFill>
                  <a:schemeClr val="tx1"/>
                </a:solidFill>
                <a:latin typeface="Calibri" pitchFamily="34" charset="0"/>
              </a:rPr>
              <a:t>приучать к наркотикам своих знакомых. За каждого новичка он получает бесплатную</a:t>
            </a:r>
            <a:r>
              <a:rPr lang="ru-RU" sz="2000" dirty="0" smtClean="0">
                <a:solidFill>
                  <a:schemeClr val="tx1"/>
                </a:solidFill>
                <a:latin typeface="Calibri" pitchFamily="34" charset="0"/>
              </a:rPr>
              <a:t/>
            </a:r>
            <a:br>
              <a:rPr lang="ru-RU" sz="2000" dirty="0" smtClean="0">
                <a:solidFill>
                  <a:schemeClr val="tx1"/>
                </a:solidFill>
                <a:latin typeface="Calibri" pitchFamily="34" charset="0"/>
              </a:rPr>
            </a:br>
            <a:r>
              <a:rPr lang="ru-RU" sz="2000" dirty="0" smtClean="0">
                <a:solidFill>
                  <a:schemeClr val="tx1"/>
                </a:solidFill>
                <a:latin typeface="Calibri" pitchFamily="34" charset="0"/>
              </a:rPr>
              <a:t>дозу.</a:t>
            </a:r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400" dirty="0">
              <a:solidFill>
                <a:srgbClr val="7030A0"/>
              </a:solidFill>
              <a:latin typeface="Calibri" pitchFamily="34" charset="0"/>
            </a:endParaRPr>
          </a:p>
        </p:txBody>
      </p:sp>
      <p:pic>
        <p:nvPicPr>
          <p:cNvPr id="20482" name="Picture 2" descr="d:\Рабочий стол\320e507d772d1f43e7e582ddf4f6cce6--mouse-traps-free-stock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500298" y="4429132"/>
            <a:ext cx="4500594" cy="18573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3367854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</a:rPr>
              <a:t>Миф №4</a:t>
            </a:r>
            <a:r>
              <a:rPr lang="ru-RU" sz="1400" b="1" dirty="0" smtClean="0">
                <a:solidFill>
                  <a:srgbClr val="C00000"/>
                </a:solidFill>
              </a:rPr>
              <a:t/>
            </a:r>
            <a:br>
              <a:rPr lang="ru-RU" sz="1400" b="1" dirty="0" smtClean="0">
                <a:solidFill>
                  <a:srgbClr val="C00000"/>
                </a:solidFill>
              </a:rPr>
            </a:br>
            <a:r>
              <a:rPr lang="ru-RU" sz="2400" dirty="0" smtClean="0">
                <a:solidFill>
                  <a:srgbClr val="7030A0"/>
                </a:solidFill>
                <a:latin typeface="Calibri" pitchFamily="34" charset="0"/>
              </a:rPr>
              <a:t>Нюхать клей, глотать таблетки - это баловство, оно не имеет отношения к наркомании.</a:t>
            </a:r>
            <a:r>
              <a:rPr lang="ru-RU" sz="2000" dirty="0" smtClean="0">
                <a:latin typeface="Calibri" pitchFamily="34" charset="0"/>
              </a:rPr>
              <a:t/>
            </a:r>
            <a:br>
              <a:rPr lang="ru-RU" sz="2000" dirty="0" smtClean="0">
                <a:latin typeface="Calibri" pitchFamily="34" charset="0"/>
              </a:rPr>
            </a:br>
            <a:r>
              <a:rPr lang="ru-RU" sz="2200" dirty="0" smtClean="0">
                <a:solidFill>
                  <a:schemeClr val="tx1"/>
                </a:solidFill>
                <a:latin typeface="Calibri" pitchFamily="34" charset="0"/>
              </a:rPr>
              <a:t>Это называется токсикоманией. </a:t>
            </a:r>
            <a:r>
              <a:rPr lang="ru-RU" sz="2200" dirty="0" err="1" smtClean="0">
                <a:solidFill>
                  <a:schemeClr val="tx1"/>
                </a:solidFill>
                <a:latin typeface="Calibri" pitchFamily="34" charset="0"/>
              </a:rPr>
              <a:t>Токсико</a:t>
            </a:r>
            <a:r>
              <a:rPr lang="ru-RU" sz="2200" dirty="0" smtClean="0">
                <a:solidFill>
                  <a:schemeClr val="tx1"/>
                </a:solidFill>
                <a:latin typeface="Calibri" pitchFamily="34" charset="0"/>
              </a:rPr>
              <a:t> - то есть токсичные вещества. Вторая часть слова- мания- означает, что употребление этих веществ вызывает привыкание и зависимость, таким образом токсикомания является разновидностью наркомании.</a:t>
            </a: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dirty="0" smtClean="0"/>
              <a:t/>
            </a:r>
            <a:br>
              <a:rPr lang="ru-RU" sz="1400" dirty="0" smtClean="0"/>
            </a:br>
            <a:endParaRPr lang="ru-RU" sz="1400" dirty="0">
              <a:solidFill>
                <a:srgbClr val="C00000"/>
              </a:solidFill>
            </a:endParaRPr>
          </a:p>
        </p:txBody>
      </p:sp>
      <p:pic>
        <p:nvPicPr>
          <p:cNvPr id="27649" name="Picture 1" descr="d:\Рабочий стол\1668922933_3-17.pn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357554" y="4286256"/>
            <a:ext cx="2395537" cy="196690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358216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</a:rPr>
              <a:t>Миф №5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3100" dirty="0" smtClean="0">
                <a:solidFill>
                  <a:srgbClr val="7030A0"/>
                </a:solidFill>
                <a:latin typeface="Calibri" pitchFamily="34" charset="0"/>
              </a:rPr>
              <a:t>При употреблении наркотика ощущения настолько приятны и необычны, что стоит ради этого рискнуть.</a:t>
            </a:r>
            <a:r>
              <a:rPr lang="ru-RU" sz="2700" dirty="0" smtClean="0">
                <a:solidFill>
                  <a:srgbClr val="7030A0"/>
                </a:solidFill>
                <a:latin typeface="Calibri" pitchFamily="34" charset="0"/>
              </a:rPr>
              <a:t/>
            </a:r>
            <a:br>
              <a:rPr lang="ru-RU" sz="2700" dirty="0" smtClean="0">
                <a:solidFill>
                  <a:srgbClr val="7030A0"/>
                </a:solidFill>
                <a:latin typeface="Calibri" pitchFamily="34" charset="0"/>
              </a:rPr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200" dirty="0" err="1" smtClean="0">
                <a:solidFill>
                  <a:schemeClr val="tx1"/>
                </a:solidFill>
                <a:latin typeface="Calibri" pitchFamily="34" charset="0"/>
              </a:rPr>
              <a:t>Эйфорическое</a:t>
            </a:r>
            <a:r>
              <a:rPr lang="ru-RU" sz="2200" dirty="0" smtClean="0">
                <a:solidFill>
                  <a:schemeClr val="tx1"/>
                </a:solidFill>
                <a:latin typeface="Calibri" pitchFamily="34" charset="0"/>
              </a:rPr>
              <a:t> состояние, ради которого человек начинает принимать наркотики, длится от 3 до 5 минут. А остальные 1-3 часа нередко сопровождается бредом и кошмарными галлюцинациями. Часто наркотик вызывает у начинающих тошноту и рвоту, резкую сухость во рту и сердцебиение. Иногда вместо удовольствия наступает состояния страха - так называемая наркоманами «измена». Без наркотика больной испытывает ужасное состояние- «ломку».</a:t>
            </a:r>
            <a:r>
              <a:rPr lang="ru-RU" sz="1800" dirty="0" smtClean="0"/>
              <a:t/>
            </a:r>
            <a:br>
              <a:rPr lang="ru-RU" sz="1800" dirty="0" smtClean="0"/>
            </a:br>
            <a:endParaRPr lang="ru-RU" sz="2000" dirty="0"/>
          </a:p>
        </p:txBody>
      </p:sp>
      <p:pic>
        <p:nvPicPr>
          <p:cNvPr id="21507" name="Picture 3" descr="d:\Рабочий стол\125811403-352100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43042" y="4286256"/>
            <a:ext cx="1875364" cy="1966908"/>
          </a:xfrm>
          <a:prstGeom prst="rect">
            <a:avLst/>
          </a:prstGeom>
          <a:noFill/>
        </p:spPr>
      </p:pic>
      <p:pic>
        <p:nvPicPr>
          <p:cNvPr id="21508" name="Picture 4" descr="d:\Рабочий стол\510c3642563b1a199442604fa0175de7--ex-bf-my-ex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1918898">
            <a:off x="5350078" y="4547075"/>
            <a:ext cx="2110369" cy="168898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592935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200" b="1" dirty="0" smtClean="0">
                <a:solidFill>
                  <a:srgbClr val="C00000"/>
                </a:solidFill>
              </a:rPr>
              <a:t/>
            </a:r>
            <a:br>
              <a:rPr lang="ru-RU" sz="2200" b="1" dirty="0" smtClean="0">
                <a:solidFill>
                  <a:srgbClr val="C00000"/>
                </a:solidFill>
              </a:rPr>
            </a:br>
            <a:r>
              <a:rPr lang="ru-RU" sz="2200" b="1" dirty="0" smtClean="0">
                <a:solidFill>
                  <a:srgbClr val="C00000"/>
                </a:solidFill>
              </a:rPr>
              <a:t/>
            </a:r>
            <a:br>
              <a:rPr lang="ru-RU" sz="2200" b="1" dirty="0" smtClean="0">
                <a:solidFill>
                  <a:srgbClr val="C00000"/>
                </a:solidFill>
              </a:rPr>
            </a:br>
            <a:r>
              <a:rPr lang="ru-RU" sz="2200" b="1" dirty="0" smtClean="0">
                <a:solidFill>
                  <a:srgbClr val="C00000"/>
                </a:solidFill>
              </a:rPr>
              <a:t/>
            </a:r>
            <a:br>
              <a:rPr lang="ru-RU" sz="2200" b="1" dirty="0" smtClean="0">
                <a:solidFill>
                  <a:srgbClr val="C00000"/>
                </a:solidFill>
              </a:rPr>
            </a:br>
            <a:r>
              <a:rPr lang="ru-RU" sz="2200" b="1" dirty="0" smtClean="0">
                <a:solidFill>
                  <a:srgbClr val="C00000"/>
                </a:solidFill>
              </a:rPr>
              <a:t/>
            </a:r>
            <a:br>
              <a:rPr lang="ru-RU" sz="2200" b="1" dirty="0" smtClean="0">
                <a:solidFill>
                  <a:srgbClr val="C00000"/>
                </a:solidFill>
              </a:rPr>
            </a:br>
            <a:r>
              <a:rPr lang="ru-RU" sz="2200" b="1" dirty="0" smtClean="0">
                <a:solidFill>
                  <a:srgbClr val="C00000"/>
                </a:solidFill>
              </a:rPr>
              <a:t/>
            </a:r>
            <a:br>
              <a:rPr lang="ru-RU" sz="2200" b="1" dirty="0" smtClean="0">
                <a:solidFill>
                  <a:srgbClr val="C00000"/>
                </a:solidFill>
              </a:rPr>
            </a:br>
            <a:r>
              <a:rPr lang="ru-RU" sz="2200" b="1" dirty="0" smtClean="0">
                <a:solidFill>
                  <a:srgbClr val="C00000"/>
                </a:solidFill>
              </a:rPr>
              <a:t/>
            </a:r>
            <a:br>
              <a:rPr lang="ru-RU" sz="2200" b="1" dirty="0" smtClean="0">
                <a:solidFill>
                  <a:srgbClr val="C00000"/>
                </a:solidFill>
              </a:rPr>
            </a:br>
            <a:r>
              <a:rPr lang="ru-RU" sz="2200" b="1" dirty="0" smtClean="0">
                <a:solidFill>
                  <a:srgbClr val="C00000"/>
                </a:solidFill>
              </a:rPr>
              <a:t/>
            </a:r>
            <a:br>
              <a:rPr lang="ru-RU" sz="2200" b="1" dirty="0" smtClean="0">
                <a:solidFill>
                  <a:srgbClr val="C00000"/>
                </a:solidFill>
              </a:rPr>
            </a:br>
            <a:r>
              <a:rPr lang="ru-RU" sz="2200" b="1" dirty="0" smtClean="0">
                <a:solidFill>
                  <a:srgbClr val="C00000"/>
                </a:solidFill>
              </a:rPr>
              <a:t/>
            </a:r>
            <a:br>
              <a:rPr lang="ru-RU" sz="2200" b="1" dirty="0" smtClean="0">
                <a:solidFill>
                  <a:srgbClr val="C00000"/>
                </a:solidFill>
              </a:rPr>
            </a:br>
            <a:r>
              <a:rPr lang="ru-RU" sz="2200" b="1" dirty="0" smtClean="0">
                <a:solidFill>
                  <a:srgbClr val="C00000"/>
                </a:solidFill>
              </a:rPr>
              <a:t>Миф №6</a:t>
            </a:r>
            <a:br>
              <a:rPr lang="ru-RU" sz="2200" b="1" dirty="0" smtClean="0">
                <a:solidFill>
                  <a:srgbClr val="C00000"/>
                </a:solidFill>
              </a:rPr>
            </a:br>
            <a:r>
              <a:rPr lang="ru-RU" sz="3100" dirty="0" smtClean="0">
                <a:solidFill>
                  <a:srgbClr val="7030A0"/>
                </a:solidFill>
                <a:latin typeface="Calibri" pitchFamily="34" charset="0"/>
              </a:rPr>
              <a:t>По внешнему виду и образу жизни наркоманы ничем не отличаются от окружающих.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700" dirty="0" smtClean="0">
                <a:solidFill>
                  <a:schemeClr val="tx1"/>
                </a:solidFill>
                <a:latin typeface="Calibri" pitchFamily="34" charset="0"/>
              </a:rPr>
              <a:t>По мере привыкания к наркотикам меняется внешний вид и образ жизни наркомана. Часто появляется бессонница. У наркомана расширены зрачки, застывшее, лишенное мимики бледное лицо, дрожащие с исколотыми и воспаленными венами руки, очень сильная худоба. Кожа становится серо-желтой, дряблой, появляется ломкость ногтей и волос, наступает преждевременное старение и снижение интеллекта ,вплоть до слабоумия. Меняется поведение и образ жизни наркомана, все его мысли об одном - «добыть» дозу, принять дозу</a:t>
            </a:r>
            <a:r>
              <a:rPr lang="ru-RU" sz="3100" b="1" dirty="0" smtClean="0">
                <a:solidFill>
                  <a:srgbClr val="C00000"/>
                </a:solidFill>
              </a:rPr>
              <a:t/>
            </a:r>
            <a:br>
              <a:rPr lang="ru-RU" sz="3100" b="1" dirty="0" smtClean="0">
                <a:solidFill>
                  <a:srgbClr val="C00000"/>
                </a:solidFill>
              </a:rPr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22530" name="Picture 2" descr="d:\Рабочий стол\png-transparent-evolution-women-evolution-miscellaneous-public-relations-presentation-thumbnail.pn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000232" y="4929198"/>
            <a:ext cx="5072098" cy="17145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4400" b="1" dirty="0" smtClean="0">
                <a:solidFill>
                  <a:srgbClr val="C00000"/>
                </a:solidFill>
                <a:latin typeface="Calibri" pitchFamily="34" charset="0"/>
              </a:rPr>
              <a:t>Наркотики и здоровье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23554" name="Picture 2" descr="d:\Рабочий стол\6aa470be94c6997561d62e480dd44f1b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 rot="20778445">
            <a:off x="352725" y="1824488"/>
            <a:ext cx="3143272" cy="3357586"/>
          </a:xfrm>
          <a:prstGeom prst="rect">
            <a:avLst/>
          </a:prstGeom>
          <a:noFill/>
        </p:spPr>
      </p:pic>
      <p:pic>
        <p:nvPicPr>
          <p:cNvPr id="23555" name="Picture 3" descr="d:\Рабочий стол\1903c59cbe848a3a78e464b16c9ee0eb--aerobic-exercises-fibromyalgi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927331">
            <a:off x="6480498" y="1205611"/>
            <a:ext cx="2257069" cy="2710065"/>
          </a:xfrm>
          <a:prstGeom prst="rect">
            <a:avLst/>
          </a:prstGeom>
          <a:noFill/>
        </p:spPr>
      </p:pic>
      <p:pic>
        <p:nvPicPr>
          <p:cNvPr id="23556" name="Picture 4" descr="d:\Рабочий стол\Frown--Arvin61r58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19786978">
            <a:off x="6643702" y="4572008"/>
            <a:ext cx="1905000" cy="1905000"/>
          </a:xfrm>
          <a:prstGeom prst="rect">
            <a:avLst/>
          </a:prstGeom>
          <a:noFill/>
        </p:spPr>
      </p:pic>
      <p:pic>
        <p:nvPicPr>
          <p:cNvPr id="23557" name="Picture 5" descr="d:\Рабочий стол\xh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786182" y="2285992"/>
            <a:ext cx="2643206" cy="35004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4400" b="1" dirty="0" smtClean="0">
                <a:solidFill>
                  <a:srgbClr val="7030A0"/>
                </a:solidFill>
                <a:latin typeface="Calibri" pitchFamily="34" charset="0"/>
              </a:rPr>
              <a:t>Игра « Нет, уважаемый сударь!»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24578" name="Picture 2" descr="d:\Рабочий стол\imagen mediacion2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357950" y="4977882"/>
            <a:ext cx="2584192" cy="1594390"/>
          </a:xfrm>
          <a:prstGeom prst="rect">
            <a:avLst/>
          </a:prstGeom>
          <a:noFill/>
        </p:spPr>
      </p:pic>
      <p:pic>
        <p:nvPicPr>
          <p:cNvPr id="24580" name="Picture 4" descr="d:\Рабочий стол\serveurs-gifs-animes-35317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05063" y="1357298"/>
            <a:ext cx="4333875" cy="4929202"/>
          </a:xfrm>
          <a:prstGeom prst="rect">
            <a:avLst/>
          </a:prstGeom>
          <a:noFill/>
        </p:spPr>
      </p:pic>
      <p:pic>
        <p:nvPicPr>
          <p:cNvPr id="24581" name="Picture 5" descr="d:\Рабочий стол\kisspng-huddle-american-football-transparency-team-sports-5d3de3f5a5f268.307895771564337141679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50" y="5000636"/>
            <a:ext cx="2786052" cy="176211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28604"/>
            <a:ext cx="8229600" cy="3643338"/>
          </a:xfrm>
        </p:spPr>
        <p:txBody>
          <a:bodyPr>
            <a:normAutofit fontScale="90000"/>
          </a:bodyPr>
          <a:lstStyle/>
          <a:p>
            <a:pPr lvl="0"/>
            <a:r>
              <a:rPr lang="ru-RU" sz="2200" dirty="0" smtClean="0">
                <a:solidFill>
                  <a:srgbClr val="002060"/>
                </a:solidFill>
              </a:rPr>
              <a:t>Легко ли было говорить «нет»  своим друзьям?</a:t>
            </a:r>
            <a:br>
              <a:rPr lang="ru-RU" sz="2200" dirty="0" smtClean="0">
                <a:solidFill>
                  <a:srgbClr val="002060"/>
                </a:solidFill>
              </a:rPr>
            </a:br>
            <a:r>
              <a:rPr lang="ru-RU" sz="2200" dirty="0" smtClean="0">
                <a:solidFill>
                  <a:srgbClr val="002060"/>
                </a:solidFill>
              </a:rPr>
              <a:t/>
            </a:r>
            <a:br>
              <a:rPr lang="ru-RU" sz="2200" dirty="0" smtClean="0">
                <a:solidFill>
                  <a:srgbClr val="002060"/>
                </a:solidFill>
              </a:rPr>
            </a:br>
            <a:r>
              <a:rPr lang="ru-RU" sz="2200" dirty="0" smtClean="0">
                <a:solidFill>
                  <a:srgbClr val="002060"/>
                </a:solidFill>
              </a:rPr>
              <a:t>Какие  чувства возникали в тот момент, когда ты  произносил  «нет»?</a:t>
            </a:r>
            <a:br>
              <a:rPr lang="ru-RU" sz="2200" dirty="0" smtClean="0">
                <a:solidFill>
                  <a:srgbClr val="002060"/>
                </a:solidFill>
              </a:rPr>
            </a:br>
            <a:r>
              <a:rPr lang="ru-RU" sz="2200" dirty="0" smtClean="0">
                <a:solidFill>
                  <a:srgbClr val="002060"/>
                </a:solidFill>
              </a:rPr>
              <a:t/>
            </a:r>
            <a:br>
              <a:rPr lang="ru-RU" sz="2200" dirty="0" smtClean="0">
                <a:solidFill>
                  <a:srgbClr val="002060"/>
                </a:solidFill>
              </a:rPr>
            </a:br>
            <a:r>
              <a:rPr lang="ru-RU" sz="2200" dirty="0" smtClean="0">
                <a:solidFill>
                  <a:srgbClr val="002060"/>
                </a:solidFill>
              </a:rPr>
              <a:t>Какие чувства возникали в тот момент, когда  произносил «да»?</a:t>
            </a:r>
            <a:br>
              <a:rPr lang="ru-RU" sz="2200" dirty="0" smtClean="0">
                <a:solidFill>
                  <a:srgbClr val="002060"/>
                </a:solidFill>
              </a:rPr>
            </a:br>
            <a:r>
              <a:rPr lang="ru-RU" sz="2200" dirty="0" smtClean="0">
                <a:solidFill>
                  <a:srgbClr val="002060"/>
                </a:solidFill>
              </a:rPr>
              <a:t/>
            </a:r>
            <a:br>
              <a:rPr lang="ru-RU" sz="2200" dirty="0" smtClean="0">
                <a:solidFill>
                  <a:srgbClr val="002060"/>
                </a:solidFill>
              </a:rPr>
            </a:br>
            <a:r>
              <a:rPr lang="ru-RU" sz="2200" dirty="0" smtClean="0">
                <a:solidFill>
                  <a:srgbClr val="002060"/>
                </a:solidFill>
              </a:rPr>
              <a:t>Всегда  ли отказ  вызывает  обиду  или раздражение у окружающих? </a:t>
            </a:r>
            <a:br>
              <a:rPr lang="ru-RU" sz="2200" dirty="0" smtClean="0">
                <a:solidFill>
                  <a:srgbClr val="002060"/>
                </a:solidFill>
              </a:rPr>
            </a:br>
            <a:r>
              <a:rPr lang="ru-RU" sz="2200" dirty="0" smtClean="0">
                <a:solidFill>
                  <a:srgbClr val="002060"/>
                </a:solidFill>
              </a:rPr>
              <a:t/>
            </a:r>
            <a:br>
              <a:rPr lang="ru-RU" sz="2200" dirty="0" smtClean="0">
                <a:solidFill>
                  <a:srgbClr val="002060"/>
                </a:solidFill>
              </a:rPr>
            </a:br>
            <a:r>
              <a:rPr lang="ru-RU" sz="2200" dirty="0" smtClean="0">
                <a:solidFill>
                  <a:srgbClr val="002060"/>
                </a:solidFill>
              </a:rPr>
              <a:t>Можно ли отказаться так, чтобы не поссориться?</a:t>
            </a:r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000" dirty="0"/>
          </a:p>
        </p:txBody>
      </p:sp>
      <p:pic>
        <p:nvPicPr>
          <p:cNvPr id="25602" name="Picture 2" descr="d:\Рабочий стол\klub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2976" y="4357694"/>
            <a:ext cx="5786477" cy="196690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71480"/>
            <a:ext cx="8305800" cy="514353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00" b="1" i="1" dirty="0" smtClean="0">
                <a:solidFill>
                  <a:schemeClr val="accent6">
                    <a:lumMod val="50000"/>
                  </a:schemeClr>
                </a:solidFill>
                <a:latin typeface="Calibri" pitchFamily="34" charset="0"/>
              </a:rPr>
              <a:t>Ну что ж, мой друг, решенье за тобой</a:t>
            </a:r>
            <a:r>
              <a:rPr lang="ru-RU" sz="3100" i="1" dirty="0" smtClean="0">
                <a:solidFill>
                  <a:schemeClr val="accent6">
                    <a:lumMod val="50000"/>
                  </a:schemeClr>
                </a:solidFill>
                <a:latin typeface="Calibri" pitchFamily="34" charset="0"/>
              </a:rPr>
              <a:t/>
            </a:r>
            <a:br>
              <a:rPr lang="ru-RU" sz="3100" i="1" dirty="0" smtClean="0">
                <a:solidFill>
                  <a:schemeClr val="accent6">
                    <a:lumMod val="50000"/>
                  </a:schemeClr>
                </a:solidFill>
                <a:latin typeface="Calibri" pitchFamily="34" charset="0"/>
              </a:rPr>
            </a:br>
            <a:r>
              <a:rPr lang="ru-RU" sz="3100" b="1" i="1" dirty="0" smtClean="0">
                <a:solidFill>
                  <a:schemeClr val="accent6">
                    <a:lumMod val="50000"/>
                  </a:schemeClr>
                </a:solidFill>
                <a:latin typeface="Calibri" pitchFamily="34" charset="0"/>
              </a:rPr>
              <a:t>Ты вправе сам командовать судьбой.</a:t>
            </a:r>
            <a:r>
              <a:rPr lang="ru-RU" sz="3100" i="1" dirty="0" smtClean="0">
                <a:solidFill>
                  <a:schemeClr val="accent6">
                    <a:lumMod val="50000"/>
                  </a:schemeClr>
                </a:solidFill>
                <a:latin typeface="Calibri" pitchFamily="34" charset="0"/>
              </a:rPr>
              <a:t/>
            </a:r>
            <a:br>
              <a:rPr lang="ru-RU" sz="3100" i="1" dirty="0" smtClean="0">
                <a:solidFill>
                  <a:schemeClr val="accent6">
                    <a:lumMod val="50000"/>
                  </a:schemeClr>
                </a:solidFill>
                <a:latin typeface="Calibri" pitchFamily="34" charset="0"/>
              </a:rPr>
            </a:br>
            <a:r>
              <a:rPr lang="ru-RU" sz="3100" b="1" i="1" dirty="0" smtClean="0">
                <a:solidFill>
                  <a:schemeClr val="accent6">
                    <a:lumMod val="50000"/>
                  </a:schemeClr>
                </a:solidFill>
                <a:latin typeface="Calibri" pitchFamily="34" charset="0"/>
              </a:rPr>
              <a:t>Ты согласиться можешь, но отказ</a:t>
            </a:r>
            <a:r>
              <a:rPr lang="ru-RU" sz="3100" i="1" dirty="0" smtClean="0">
                <a:solidFill>
                  <a:schemeClr val="accent6">
                    <a:lumMod val="50000"/>
                  </a:schemeClr>
                </a:solidFill>
                <a:latin typeface="Calibri" pitchFamily="34" charset="0"/>
              </a:rPr>
              <a:t/>
            </a:r>
            <a:br>
              <a:rPr lang="ru-RU" sz="3100" i="1" dirty="0" smtClean="0">
                <a:solidFill>
                  <a:schemeClr val="accent6">
                    <a:lumMod val="50000"/>
                  </a:schemeClr>
                </a:solidFill>
                <a:latin typeface="Calibri" pitchFamily="34" charset="0"/>
              </a:rPr>
            </a:br>
            <a:r>
              <a:rPr lang="ru-RU" sz="3100" b="1" i="1" dirty="0" smtClean="0">
                <a:solidFill>
                  <a:schemeClr val="accent6">
                    <a:lumMod val="50000"/>
                  </a:schemeClr>
                </a:solidFill>
                <a:latin typeface="Calibri" pitchFamily="34" charset="0"/>
              </a:rPr>
              <a:t>Окажется получше в сотню раз.</a:t>
            </a:r>
            <a:r>
              <a:rPr lang="ru-RU" sz="3100" i="1" dirty="0" smtClean="0">
                <a:solidFill>
                  <a:schemeClr val="accent6">
                    <a:lumMod val="50000"/>
                  </a:schemeClr>
                </a:solidFill>
                <a:latin typeface="Calibri" pitchFamily="34" charset="0"/>
              </a:rPr>
              <a:t/>
            </a:r>
            <a:br>
              <a:rPr lang="ru-RU" sz="3100" i="1" dirty="0" smtClean="0">
                <a:solidFill>
                  <a:schemeClr val="accent6">
                    <a:lumMod val="50000"/>
                  </a:schemeClr>
                </a:solidFill>
                <a:latin typeface="Calibri" pitchFamily="34" charset="0"/>
              </a:rPr>
            </a:br>
            <a:r>
              <a:rPr lang="ru-RU" sz="3100" b="1" i="1" dirty="0" smtClean="0">
                <a:solidFill>
                  <a:schemeClr val="accent6">
                    <a:lumMod val="50000"/>
                  </a:schemeClr>
                </a:solidFill>
                <a:latin typeface="Calibri" pitchFamily="34" charset="0"/>
              </a:rPr>
              <a:t>– Ты вправе жизнь свою спасти.</a:t>
            </a:r>
            <a:r>
              <a:rPr lang="ru-RU" sz="3100" i="1" dirty="0" smtClean="0">
                <a:solidFill>
                  <a:schemeClr val="accent6">
                    <a:lumMod val="50000"/>
                  </a:schemeClr>
                </a:solidFill>
                <a:latin typeface="Calibri" pitchFamily="34" charset="0"/>
              </a:rPr>
              <a:t/>
            </a:r>
            <a:br>
              <a:rPr lang="ru-RU" sz="3100" i="1" dirty="0" smtClean="0">
                <a:solidFill>
                  <a:schemeClr val="accent6">
                    <a:lumMod val="50000"/>
                  </a:schemeClr>
                </a:solidFill>
                <a:latin typeface="Calibri" pitchFamily="34" charset="0"/>
              </a:rPr>
            </a:br>
            <a:r>
              <a:rPr lang="ru-RU" sz="3100" b="1" i="1" dirty="0" smtClean="0">
                <a:solidFill>
                  <a:schemeClr val="accent6">
                    <a:lumMod val="50000"/>
                  </a:schemeClr>
                </a:solidFill>
                <a:latin typeface="Calibri" pitchFamily="34" charset="0"/>
              </a:rPr>
              <a:t>Подумай, может ты на правильном пути.</a:t>
            </a:r>
            <a:r>
              <a:rPr lang="ru-RU" sz="3100" i="1" dirty="0" smtClean="0">
                <a:solidFill>
                  <a:schemeClr val="accent6">
                    <a:lumMod val="50000"/>
                  </a:schemeClr>
                </a:solidFill>
                <a:latin typeface="Calibri" pitchFamily="34" charset="0"/>
              </a:rPr>
              <a:t/>
            </a:r>
            <a:br>
              <a:rPr lang="ru-RU" sz="3100" i="1" dirty="0" smtClean="0">
                <a:solidFill>
                  <a:schemeClr val="accent6">
                    <a:lumMod val="50000"/>
                  </a:schemeClr>
                </a:solidFill>
                <a:latin typeface="Calibri" pitchFamily="34" charset="0"/>
              </a:rPr>
            </a:br>
            <a:r>
              <a:rPr lang="ru-RU" sz="3100" b="1" i="1" dirty="0" smtClean="0">
                <a:solidFill>
                  <a:schemeClr val="accent6">
                    <a:lumMod val="50000"/>
                  </a:schemeClr>
                </a:solidFill>
                <a:latin typeface="Calibri" pitchFamily="34" charset="0"/>
              </a:rPr>
              <a:t>Но если все-таки сумел свернуть,</a:t>
            </a:r>
            <a:r>
              <a:rPr lang="ru-RU" sz="3100" i="1" dirty="0" smtClean="0">
                <a:solidFill>
                  <a:schemeClr val="accent6">
                    <a:lumMod val="50000"/>
                  </a:schemeClr>
                </a:solidFill>
                <a:latin typeface="Calibri" pitchFamily="34" charset="0"/>
              </a:rPr>
              <a:t/>
            </a:r>
            <a:br>
              <a:rPr lang="ru-RU" sz="3100" i="1" dirty="0" smtClean="0">
                <a:solidFill>
                  <a:schemeClr val="accent6">
                    <a:lumMod val="50000"/>
                  </a:schemeClr>
                </a:solidFill>
                <a:latin typeface="Calibri" pitchFamily="34" charset="0"/>
              </a:rPr>
            </a:br>
            <a:r>
              <a:rPr lang="ru-RU" sz="3100" b="1" i="1" dirty="0" smtClean="0">
                <a:solidFill>
                  <a:schemeClr val="accent6">
                    <a:lumMod val="50000"/>
                  </a:schemeClr>
                </a:solidFill>
                <a:latin typeface="Calibri" pitchFamily="34" charset="0"/>
              </a:rPr>
              <a:t>То потрудись себе </a:t>
            </a:r>
            <a:r>
              <a:rPr lang="ru-RU" sz="3100" b="1" i="1" dirty="0" err="1" smtClean="0">
                <a:solidFill>
                  <a:schemeClr val="accent6">
                    <a:lumMod val="50000"/>
                  </a:schemeClr>
                </a:solidFill>
                <a:latin typeface="Calibri" pitchFamily="34" charset="0"/>
              </a:rPr>
              <a:t>здоровие</a:t>
            </a:r>
            <a:r>
              <a:rPr lang="ru-RU" sz="3100" b="1" i="1" dirty="0" smtClean="0">
                <a:solidFill>
                  <a:schemeClr val="accent6">
                    <a:lumMod val="50000"/>
                  </a:schemeClr>
                </a:solidFill>
                <a:latin typeface="Calibri" pitchFamily="34" charset="0"/>
              </a:rPr>
              <a:t> вернуть</a:t>
            </a:r>
            <a:r>
              <a:rPr lang="ru-RU" sz="3100" i="1" dirty="0" smtClean="0">
                <a:solidFill>
                  <a:schemeClr val="accent6">
                    <a:lumMod val="50000"/>
                  </a:schemeClr>
                </a:solidFill>
                <a:latin typeface="Calibri" pitchFamily="34" charset="0"/>
              </a:rPr>
              <a:t>!</a:t>
            </a:r>
            <a:r>
              <a:rPr lang="ru-RU" sz="3100" i="1" dirty="0" smtClean="0">
                <a:solidFill>
                  <a:srgbClr val="0070C0"/>
                </a:solidFill>
                <a:latin typeface="Calibri" pitchFamily="34" charset="0"/>
              </a:rPr>
              <a:t/>
            </a:r>
            <a:br>
              <a:rPr lang="ru-RU" sz="3100" i="1" dirty="0" smtClean="0">
                <a:solidFill>
                  <a:srgbClr val="0070C0"/>
                </a:solidFill>
                <a:latin typeface="Calibri" pitchFamily="34" charset="0"/>
              </a:rPr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31747" name="Picture 3" descr="d:\Рабочий стол\e7d432a999cb799d1ffab89dd4e44c5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73400" y="4286256"/>
            <a:ext cx="2997200" cy="17859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2770" name="Picture 2" descr="d:\Рабочий стол\42142ba4a5d759063111618b8ed7fbc27b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6988" y="-26988"/>
            <a:ext cx="9199563" cy="69119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294</TotalTime>
  <Words>388</Words>
  <Application>Microsoft Office PowerPoint</Application>
  <PresentationFormat>Экран (4:3)</PresentationFormat>
  <Paragraphs>36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Поток</vt:lpstr>
      <vt:lpstr>«Всё в твоих руках!»</vt:lpstr>
      <vt:lpstr>Слайд 2</vt:lpstr>
      <vt:lpstr>Слайд 3</vt:lpstr>
      <vt:lpstr>Слайд 4</vt:lpstr>
      <vt:lpstr>Наркомания – что это? </vt:lpstr>
      <vt:lpstr>Наркомания, включает две формы зависимости: </vt:lpstr>
      <vt:lpstr>Слайд 7</vt:lpstr>
      <vt:lpstr>Миф №1 Употребление наркотиков не болезнь, а баловство, дурная привычка. Употребление наркотиков очень скоро приводит к возникновению болезни, название которой - наркомания. Основным симптомом этой страшной болезни является зависимость от употребления наркотика, который начинает играть в обмене веществ человека такую же роль, как воздух, вода и пища. Если эту болезнь вовремя не остановить, то она приводит к ранней и мучительной смерти, - так как изменения в организме становятся необратимыми </vt:lpstr>
      <vt:lpstr>   Миф №2  Наркомания излечима Наркомания неизлечима, иногда болезнь переходит в скрытую форму и стоит после долгого лечения хоть раз попробовать наркотик, как болезнь вспыхивает снова, приобретая более тяжелые формы. Поэтому считается, что наркоман, даже длительное время воздержавшийся от употребления наркотиков, является хронически больным.  </vt:lpstr>
      <vt:lpstr>Миф №3 Наркотиками могут поделиться просто так, по доброте душевной.  Есть такая поговорка: « Бесплатный сыр бывает только в мышеловке». Наркотики сначала предлагают бесплатно, человек привыкает и тогда с него начинают требовать деньги. Организму с каждым разом требуется все больше наркотика и денег, соответственно, тоже. И вот уже для того, чтобы каждый день иметь свою дозу, наркоман начинает приучать к наркотикам своих знакомых. За каждого новичка он получает бесплатную дозу. </vt:lpstr>
      <vt:lpstr>Миф №4 Нюхать клей, глотать таблетки - это баловство, оно не имеет отношения к наркомании. Это называется токсикоманией. Токсико - то есть токсичные вещества. Вторая часть слова- мания- означает, что употребление этих веществ вызывает привыкание и зависимость, таким образом токсикомания является разновидностью наркомании.  </vt:lpstr>
      <vt:lpstr>Миф №5 При употреблении наркотика ощущения настолько приятны и необычны, что стоит ради этого рискнуть.  Эйфорическое состояние, ради которого человек начинает принимать наркотики, длится от 3 до 5 минут. А остальные 1-3 часа нередко сопровождается бредом и кошмарными галлюцинациями. Часто наркотик вызывает у начинающих тошноту и рвоту, резкую сухость во рту и сердцебиение. Иногда вместо удовольствия наступает состояния страха - так называемая наркоманами «измена». Без наркотика больной испытывает ужасное состояние- «ломку». </vt:lpstr>
      <vt:lpstr>        Миф №6 По внешнему виду и образу жизни наркоманы ничем не отличаются от окружающих. По мере привыкания к наркотикам меняется внешний вид и образ жизни наркомана. Часто появляется бессонница. У наркомана расширены зрачки, застывшее, лишенное мимики бледное лицо, дрожащие с исколотыми и воспаленными венами руки, очень сильная худоба. Кожа становится серо-желтой, дряблой, появляется ломкость ногтей и волос, наступает преждевременное старение и снижение интеллекта ,вплоть до слабоумия. Меняется поведение и образ жизни наркомана, все его мысли об одном - «добыть» дозу, принять дозу  </vt:lpstr>
      <vt:lpstr>Наркотики и здоровье </vt:lpstr>
      <vt:lpstr>Игра « Нет, уважаемый сударь!» </vt:lpstr>
      <vt:lpstr>Легко ли было говорить «нет»  своим друзьям?  Какие  чувства возникали в тот момент, когда ты  произносил  «нет»?  Какие чувства возникали в тот момент, когда  произносил «да»?  Всегда  ли отказ  вызывает  обиду  или раздражение у окружающих?   Можно ли отказаться так, чтобы не поссориться? </vt:lpstr>
      <vt:lpstr>Ну что ж, мой друг, решенье за тобой Ты вправе сам командовать судьбой. Ты согласиться можешь, но отказ Окажется получше в сотню раз. – Ты вправе жизнь свою спасти. Подумай, может ты на правильном пути. Но если все-таки сумел свернуть, То потрудись себе здоровие вернуть!  </vt:lpstr>
      <vt:lpstr>Слайд 18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«Всё в твоих руках…»</dc:title>
  <dc:creator>Пользователь</dc:creator>
  <cp:lastModifiedBy>Пользователь</cp:lastModifiedBy>
  <cp:revision>33</cp:revision>
  <dcterms:created xsi:type="dcterms:W3CDTF">2023-11-28T06:39:11Z</dcterms:created>
  <dcterms:modified xsi:type="dcterms:W3CDTF">2023-11-29T10:25:12Z</dcterms:modified>
</cp:coreProperties>
</file>